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95" r:id="rId8"/>
    <p:sldId id="297" r:id="rId9"/>
    <p:sldId id="298" r:id="rId10"/>
    <p:sldId id="299" r:id="rId11"/>
    <p:sldId id="300" r:id="rId12"/>
    <p:sldId id="263" r:id="rId13"/>
    <p:sldId id="267" r:id="rId14"/>
    <p:sldId id="304" r:id="rId15"/>
    <p:sldId id="302" r:id="rId16"/>
    <p:sldId id="308" r:id="rId17"/>
    <p:sldId id="305" r:id="rId18"/>
    <p:sldId id="303" r:id="rId19"/>
    <p:sldId id="307" r:id="rId20"/>
    <p:sldId id="309" r:id="rId21"/>
    <p:sldId id="310" r:id="rId22"/>
    <p:sldId id="311" r:id="rId23"/>
    <p:sldId id="313" r:id="rId24"/>
    <p:sldId id="312" r:id="rId25"/>
    <p:sldId id="314" r:id="rId26"/>
    <p:sldId id="31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430"/>
    <a:srgbClr val="E80CDD"/>
    <a:srgbClr val="253600"/>
    <a:srgbClr val="6C2900"/>
    <a:srgbClr val="2597FF"/>
    <a:srgbClr val="FF9E1D"/>
    <a:srgbClr val="D68B1C"/>
    <a:srgbClr val="609600"/>
    <a:srgbClr val="6CA800"/>
    <a:srgbClr val="EE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C0F336-CAB5-BB5F-7976-DA99AE6EE618}" v="4" dt="2020-11-19T19:05:47.8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497935"/>
            <a:ext cx="7940660" cy="610820"/>
          </a:xfrm>
          <a:effectLst>
            <a:outerShdw blurRad="50800" dist="38100" dir="2700000" algn="tl" rotWithShape="0">
              <a:prstClr val="black">
                <a:alpha val="71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566870"/>
            <a:ext cx="794066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610820"/>
          </a:xfrm>
          <a:effectLst>
            <a:outerShdw blurRad="50800" dist="38100" dir="2700000" algn="tl" rotWithShape="0">
              <a:prstClr val="black">
                <a:alpha val="56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4123035"/>
          </a:xfrm>
        </p:spPr>
        <p:txBody>
          <a:bodyPr/>
          <a:lstStyle>
            <a:lvl1pPr>
              <a:defRPr sz="28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1" y="374900"/>
            <a:ext cx="6719018" cy="868839"/>
          </a:xfrm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2" y="1138425"/>
            <a:ext cx="6719018" cy="5039265"/>
          </a:xfrm>
        </p:spPr>
        <p:txBody>
          <a:bodyPr/>
          <a:lstStyle>
            <a:lvl1pPr>
              <a:defRPr sz="28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532180"/>
          </a:xfrm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546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4518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546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84518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4497935"/>
            <a:ext cx="8551480" cy="763525"/>
          </a:xfrm>
          <a:effectLst>
            <a:outerShdw blurRad="50800" dist="38100" dir="2700000" algn="tl" rotWithShape="0">
              <a:prstClr val="black">
                <a:alpha val="63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 dirty="0"/>
              <a:t>C1.4 </a:t>
            </a:r>
            <a:r>
              <a:rPr lang="en-US" dirty="0" err="1"/>
              <a:t>Onderzoekend</a:t>
            </a:r>
            <a:r>
              <a:rPr lang="en-US" dirty="0"/>
              <a:t> </a:t>
            </a:r>
            <a:r>
              <a:rPr lang="en-US" dirty="0" err="1"/>
              <a:t>vermogen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C1.4.1 College 1: </a:t>
            </a:r>
            <a:r>
              <a:rPr lang="en-US" dirty="0" err="1"/>
              <a:t>Inleiding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5566870"/>
            <a:ext cx="8551480" cy="106893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Dieuwertje Abeling-Boselie </a:t>
            </a:r>
            <a:r>
              <a:rPr lang="en-US" err="1"/>
              <a:t>Msc</a:t>
            </a:r>
            <a:r>
              <a:rPr lang="en-US" dirty="0"/>
              <a:t> </a:t>
            </a:r>
            <a:endParaRPr lang="en-US"/>
          </a:p>
          <a:p>
            <a:r>
              <a:rPr lang="en-US">
                <a:ea typeface="+mn-lt"/>
                <a:cs typeface="+mn-lt"/>
              </a:rPr>
              <a:t>CC BY 4.0 </a:t>
            </a:r>
            <a:endParaRPr lang="en-US"/>
          </a:p>
        </p:txBody>
      </p:sp>
      <p:sp>
        <p:nvSpPr>
          <p:cNvPr id="4" name="Tekstvak 3"/>
          <p:cNvSpPr txBox="1"/>
          <p:nvPr/>
        </p:nvSpPr>
        <p:spPr>
          <a:xfrm>
            <a:off x="8524690" y="6618164"/>
            <a:ext cx="601670" cy="22219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4400" dirty="0"/>
              <a:t>Doelen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Kijkend naar de eindcompetenties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8524690" y="6471027"/>
            <a:ext cx="60167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3" name="Afbeelding 2" descr="Schermafbeelding 2019-02-17 om 12.10.11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195" y="3123590"/>
            <a:ext cx="7167985" cy="3055610"/>
          </a:xfrm>
          <a:prstGeom prst="rect">
            <a:avLst/>
          </a:prstGeom>
        </p:spPr>
      </p:pic>
      <p:sp>
        <p:nvSpPr>
          <p:cNvPr id="7" name="Ovaal 6"/>
          <p:cNvSpPr/>
          <p:nvPr/>
        </p:nvSpPr>
        <p:spPr>
          <a:xfrm>
            <a:off x="1517900" y="5261460"/>
            <a:ext cx="7024430" cy="916230"/>
          </a:xfrm>
          <a:prstGeom prst="ellipse">
            <a:avLst/>
          </a:prstGeom>
          <a:noFill/>
          <a:ln w="38100"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Gekromde pijl omhoog 7"/>
          <p:cNvSpPr/>
          <p:nvPr/>
        </p:nvSpPr>
        <p:spPr>
          <a:xfrm rot="16200000">
            <a:off x="7091633" y="4268877"/>
            <a:ext cx="2443280" cy="1068935"/>
          </a:xfrm>
          <a:prstGeom prst="curvedUpArrow">
            <a:avLst>
              <a:gd name="adj1" fmla="val 25000"/>
              <a:gd name="adj2" fmla="val 52661"/>
              <a:gd name="adj3" fmla="val 2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21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4400" dirty="0"/>
              <a:t>Doel van deze module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Terug naar dit leerjaar, deze OP</a:t>
            </a:r>
            <a:r>
              <a:rPr lang="mr-IN" dirty="0"/>
              <a:t>…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8524690" y="6471027"/>
            <a:ext cx="60167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3" name="Afbeelding 2" descr="Schermafbeelding 2019-05-14 om 12.40.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645" y="2665475"/>
            <a:ext cx="8017355" cy="231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709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4400" dirty="0"/>
              <a:t>Studiebelasting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2 EC = 56 uur</a:t>
            </a:r>
          </a:p>
          <a:p>
            <a:pPr marL="0" indent="0">
              <a:buNone/>
            </a:pPr>
            <a:r>
              <a:rPr lang="nl-NL" dirty="0"/>
              <a:t>Waarvan</a:t>
            </a:r>
          </a:p>
          <a:p>
            <a:pPr>
              <a:buFontTx/>
              <a:buChar char="-"/>
            </a:pPr>
            <a:r>
              <a:rPr lang="nl-NL" dirty="0"/>
              <a:t>2 hoorcolleges</a:t>
            </a:r>
          </a:p>
          <a:p>
            <a:pPr>
              <a:buFontTx/>
              <a:buChar char="-"/>
            </a:pPr>
            <a:r>
              <a:rPr lang="nl-NL" dirty="0"/>
              <a:t>1 consultatiecollege</a:t>
            </a:r>
          </a:p>
          <a:p>
            <a:pPr>
              <a:buFontTx/>
              <a:buChar char="-"/>
            </a:pPr>
            <a:r>
              <a:rPr lang="nl-NL" dirty="0"/>
              <a:t>4 onderwijsgroepen/ tutorbijeenkomsten</a:t>
            </a:r>
          </a:p>
          <a:p>
            <a:pPr marL="0" indent="0">
              <a:buNone/>
            </a:pPr>
            <a:r>
              <a:rPr lang="nl-NL" dirty="0"/>
              <a:t>Resteert: 49 uur zelfstudie verdeeld over 9 weken = +/- 5,5 uur per week.</a:t>
            </a:r>
          </a:p>
          <a:p>
            <a:pPr marL="0" indent="0">
              <a:buNone/>
            </a:pPr>
            <a:r>
              <a:rPr lang="nl-NL" dirty="0"/>
              <a:t>Zie taken in modulehandleiding!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8524690" y="6471027"/>
            <a:ext cx="60167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52981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4400" dirty="0"/>
              <a:t>Werkwijze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Opbouw in deze module</a:t>
            </a:r>
          </a:p>
          <a:p>
            <a:pPr marL="514350" indent="-514350">
              <a:buAutoNum type="arabicPeriod"/>
            </a:pPr>
            <a:r>
              <a:rPr lang="nl-NL" dirty="0"/>
              <a:t>Formuleren van een goede PICO-vraag en daarbij horende zoektermen</a:t>
            </a:r>
          </a:p>
          <a:p>
            <a:pPr marL="857250" lvl="1" indent="-457200">
              <a:buFontTx/>
              <a:buChar char="-"/>
            </a:pPr>
            <a:r>
              <a:rPr lang="nl-NL" dirty="0"/>
              <a:t>in het Nederlands, maar vooral ook in het Engels</a:t>
            </a:r>
          </a:p>
          <a:p>
            <a:pPr marL="857250" lvl="1" indent="-457200">
              <a:buFontTx/>
              <a:buChar char="-"/>
            </a:pPr>
            <a:r>
              <a:rPr lang="nl-NL" dirty="0"/>
              <a:t>En synoniemen</a:t>
            </a:r>
          </a:p>
          <a:p>
            <a:pPr marL="0" indent="0">
              <a:buNone/>
            </a:pPr>
            <a:r>
              <a:rPr lang="nl-NL" dirty="0"/>
              <a:t>2. Zoeken naar een artikel in databank</a:t>
            </a:r>
          </a:p>
          <a:p>
            <a:pPr lvl="1"/>
            <a:r>
              <a:rPr lang="nl-NL" dirty="0"/>
              <a:t> zoektechnieken</a:t>
            </a:r>
          </a:p>
          <a:p>
            <a:pPr marL="0" indent="0">
              <a:buNone/>
            </a:pPr>
            <a:r>
              <a:rPr lang="nl-NL" dirty="0"/>
              <a:t>3. Artikel beoordelen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8524690" y="6471027"/>
            <a:ext cx="60167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4837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4400" dirty="0"/>
              <a:t>Literatuur in deze module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Kuiper, C., Verhoef, J., &amp; Cox, K. (2012). </a:t>
            </a:r>
            <a:r>
              <a:rPr lang="nl-NL" i="1" dirty="0" err="1"/>
              <a:t>Evidence-based</a:t>
            </a:r>
            <a:r>
              <a:rPr lang="nl-NL" i="1" dirty="0"/>
              <a:t> 	</a:t>
            </a:r>
            <a:r>
              <a:rPr lang="nl-NL" i="1" dirty="0" err="1"/>
              <a:t>practice</a:t>
            </a:r>
            <a:r>
              <a:rPr lang="nl-NL" i="1" dirty="0"/>
              <a:t> voor paramedici (</a:t>
            </a:r>
            <a:r>
              <a:rPr lang="nl-NL" dirty="0"/>
              <a:t>3</a:t>
            </a:r>
            <a:r>
              <a:rPr lang="nl-NL" baseline="30000" dirty="0"/>
              <a:t>e</a:t>
            </a:r>
            <a:r>
              <a:rPr lang="nl-NL" dirty="0"/>
              <a:t> druk). Den Haag: 	Boom. </a:t>
            </a:r>
          </a:p>
          <a:p>
            <a:pPr marL="0" indent="0">
              <a:buNone/>
            </a:pPr>
            <a:r>
              <a:rPr lang="nl-NL" dirty="0"/>
              <a:t>Tiemens, B., </a:t>
            </a:r>
            <a:r>
              <a:rPr lang="nl-NL" dirty="0" err="1"/>
              <a:t>Kaasenbrood</a:t>
            </a:r>
            <a:r>
              <a:rPr lang="nl-NL" dirty="0"/>
              <a:t>, A., &amp; Niet de, G. (2010). 	</a:t>
            </a:r>
            <a:r>
              <a:rPr lang="nl-NL" i="1" dirty="0" err="1"/>
              <a:t>Evidence</a:t>
            </a:r>
            <a:r>
              <a:rPr lang="nl-NL" i="1" dirty="0"/>
              <a:t> </a:t>
            </a:r>
            <a:r>
              <a:rPr lang="nl-NL" i="1" dirty="0" err="1"/>
              <a:t>Based</a:t>
            </a:r>
            <a:r>
              <a:rPr lang="nl-NL" i="1" dirty="0"/>
              <a:t> werken in de GGZ. Methodisch </a:t>
            </a:r>
          </a:p>
          <a:p>
            <a:pPr marL="0" indent="0">
              <a:buNone/>
            </a:pPr>
            <a:r>
              <a:rPr lang="nl-NL" i="1" dirty="0"/>
              <a:t>	werken als oplossing</a:t>
            </a:r>
            <a:r>
              <a:rPr lang="nl-NL" dirty="0"/>
              <a:t>. Houten: </a:t>
            </a:r>
            <a:r>
              <a:rPr lang="nl-NL" dirty="0" err="1"/>
              <a:t>Bohn</a:t>
            </a:r>
            <a:r>
              <a:rPr lang="nl-NL" dirty="0"/>
              <a:t> </a:t>
            </a:r>
            <a:r>
              <a:rPr lang="nl-NL" dirty="0" err="1"/>
              <a:t>Stafleu</a:t>
            </a:r>
            <a:r>
              <a:rPr lang="nl-NL" dirty="0"/>
              <a:t> van 	</a:t>
            </a:r>
            <a:r>
              <a:rPr lang="nl-NL" dirty="0" err="1"/>
              <a:t>Loghum</a:t>
            </a:r>
            <a:r>
              <a:rPr lang="nl-NL" dirty="0"/>
              <a:t>. </a:t>
            </a:r>
          </a:p>
          <a:p>
            <a:pPr marL="0" indent="0">
              <a:buNone/>
            </a:pPr>
            <a:r>
              <a:rPr lang="nl-NL" dirty="0" err="1"/>
              <a:t>Gilroy</a:t>
            </a:r>
            <a:r>
              <a:rPr lang="nl-NL" dirty="0"/>
              <a:t>, A. (2006). </a:t>
            </a:r>
            <a:r>
              <a:rPr lang="nl-NL" i="1" dirty="0"/>
              <a:t>Art </a:t>
            </a:r>
            <a:r>
              <a:rPr lang="nl-NL" i="1" dirty="0" err="1"/>
              <a:t>Therapy</a:t>
            </a:r>
            <a:r>
              <a:rPr lang="nl-NL" i="1" dirty="0"/>
              <a:t>, Research </a:t>
            </a:r>
            <a:r>
              <a:rPr lang="nl-NL" i="1" dirty="0" err="1"/>
              <a:t>and</a:t>
            </a:r>
            <a:r>
              <a:rPr lang="nl-NL" i="1" dirty="0"/>
              <a:t> </a:t>
            </a:r>
            <a:r>
              <a:rPr lang="nl-NL" i="1" dirty="0" err="1"/>
              <a:t>Evidence</a:t>
            </a:r>
            <a:r>
              <a:rPr lang="nl-NL" i="1" dirty="0"/>
              <a:t>-	</a:t>
            </a:r>
            <a:r>
              <a:rPr lang="nl-NL" i="1" dirty="0" err="1"/>
              <a:t>based</a:t>
            </a:r>
            <a:r>
              <a:rPr lang="nl-NL" i="1" dirty="0"/>
              <a:t> </a:t>
            </a:r>
            <a:r>
              <a:rPr lang="nl-NL" i="1" dirty="0" err="1"/>
              <a:t>Practice</a:t>
            </a:r>
            <a:r>
              <a:rPr lang="nl-NL" i="1" dirty="0"/>
              <a:t>. </a:t>
            </a:r>
            <a:r>
              <a:rPr lang="nl-NL" dirty="0"/>
              <a:t>London: Sage Publications.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1 E-boek standaard</a:t>
            </a:r>
          </a:p>
          <a:p>
            <a:pPr marL="0" indent="0">
              <a:buNone/>
            </a:pPr>
            <a:r>
              <a:rPr lang="nl-NL" dirty="0"/>
              <a:t>Kijk welke mogelijkheden opnieuw nu beschikbaar zijn voor jullie online! (zie eerdere mailing hierover met mogelijkheden). 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8524690" y="6471027"/>
            <a:ext cx="60167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216956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4400" dirty="0"/>
              <a:t>Toetsing van deze module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Zoeken, vinden en beoordelen van een </a:t>
            </a:r>
            <a:r>
              <a:rPr lang="nl-NL" dirty="0" err="1"/>
              <a:t>onderzoeksartikel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Geïntegreerd getoetst in toets 8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Bijlagen:</a:t>
            </a:r>
          </a:p>
          <a:p>
            <a:pPr>
              <a:buFontTx/>
              <a:buChar char="-"/>
            </a:pPr>
            <a:r>
              <a:rPr lang="nl-NL" dirty="0"/>
              <a:t>Zoekstrategie</a:t>
            </a:r>
          </a:p>
          <a:p>
            <a:pPr>
              <a:buFontTx/>
              <a:buChar char="-"/>
            </a:pPr>
            <a:r>
              <a:rPr lang="nl-NL" dirty="0" err="1"/>
              <a:t>Zoeksgeschiedenis</a:t>
            </a:r>
            <a:endParaRPr lang="nl-NL" dirty="0"/>
          </a:p>
          <a:p>
            <a:pPr>
              <a:buFontTx/>
              <a:buChar char="-"/>
            </a:pPr>
            <a:r>
              <a:rPr lang="nl-NL" dirty="0"/>
              <a:t>Beoordeling a.d.h.v. format</a:t>
            </a:r>
          </a:p>
          <a:p>
            <a:pPr>
              <a:buFontTx/>
              <a:buChar char="-"/>
            </a:pPr>
            <a:r>
              <a:rPr lang="nl-NL" dirty="0"/>
              <a:t>Beoordeelde artikel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8524690" y="6471027"/>
            <a:ext cx="60167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079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4400" dirty="0"/>
              <a:t>Zoekstrategie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12490" y="1443835"/>
            <a:ext cx="7931510" cy="5719575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nl-NL" dirty="0"/>
              <a:t>Aanleiding vanuit, in dit geval, themablok. Kan ook een vraag vanuit de praktijk zijn; immers, je wilt je behandeling in de praktijk kunnen onderbouwen met </a:t>
            </a:r>
            <a:r>
              <a:rPr lang="nl-NL" dirty="0" err="1"/>
              <a:t>evidence</a:t>
            </a:r>
            <a:r>
              <a:rPr lang="nl-NL" dirty="0"/>
              <a:t> (</a:t>
            </a:r>
            <a:r>
              <a:rPr lang="nl-NL" dirty="0" err="1"/>
              <a:t>evidence</a:t>
            </a:r>
            <a:r>
              <a:rPr lang="nl-NL" dirty="0"/>
              <a:t> </a:t>
            </a:r>
            <a:r>
              <a:rPr lang="nl-NL" dirty="0" err="1"/>
              <a:t>based</a:t>
            </a:r>
            <a:r>
              <a:rPr lang="nl-NL" dirty="0"/>
              <a:t> </a:t>
            </a:r>
            <a:r>
              <a:rPr lang="nl-NL" dirty="0" err="1"/>
              <a:t>practice</a:t>
            </a:r>
            <a:r>
              <a:rPr lang="nl-NL" dirty="0"/>
              <a:t>)</a:t>
            </a:r>
          </a:p>
          <a:p>
            <a:pPr lvl="0"/>
            <a:r>
              <a:rPr lang="nl-NL" dirty="0"/>
              <a:t>Benoem de systematiek waarmee gezocht is (PICO) + bron (bijvoorbeeld Kuiper, Verhoef &amp; Cox, of Tiemens, </a:t>
            </a:r>
            <a:r>
              <a:rPr lang="nl-NL" dirty="0" err="1"/>
              <a:t>Kaasenbrood</a:t>
            </a:r>
            <a:r>
              <a:rPr lang="nl-NL" dirty="0"/>
              <a:t>, &amp; De Niet).</a:t>
            </a:r>
          </a:p>
          <a:p>
            <a:pPr lvl="0"/>
            <a:r>
              <a:rPr lang="nl-NL" dirty="0"/>
              <a:t>Formulering van de PICO vraag.</a:t>
            </a:r>
          </a:p>
          <a:p>
            <a:pPr lvl="0"/>
            <a:r>
              <a:rPr lang="nl-NL" dirty="0"/>
              <a:t>Beschrijving en argumentatie dat o.b.v. de PICO vraag zowel Nederlandse als Engelse zoektermen en synoniemen zijn geformuleerd. Verwijs naar de zoekgeschiedenis!</a:t>
            </a:r>
          </a:p>
          <a:p>
            <a:pPr lvl="0"/>
            <a:r>
              <a:rPr lang="nl-NL" dirty="0"/>
              <a:t>Beschrijving en argumentatie van de gebruikte databank.</a:t>
            </a:r>
          </a:p>
          <a:p>
            <a:pPr lvl="0"/>
            <a:r>
              <a:rPr lang="nl-NL" dirty="0"/>
              <a:t>Beschrijving van de gebruikte technieken om systematisch te zoeken zoals de </a:t>
            </a:r>
            <a:r>
              <a:rPr lang="nl-NL" dirty="0" err="1"/>
              <a:t>Boolean</a:t>
            </a:r>
            <a:r>
              <a:rPr lang="nl-NL" dirty="0"/>
              <a:t> Search; beschrijf HOE deze is toegepast en argumenteer. Verwijs naar de zoekgeschiedenis!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8524690" y="6471027"/>
            <a:ext cx="60167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155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4400" dirty="0"/>
              <a:t>Zoekgeschiedenis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12490" y="1443835"/>
            <a:ext cx="7931510" cy="5719575"/>
          </a:xfrm>
        </p:spPr>
        <p:txBody>
          <a:bodyPr>
            <a:normAutofit/>
          </a:bodyPr>
          <a:lstStyle/>
          <a:p>
            <a:pPr lvl="0"/>
            <a:r>
              <a:rPr lang="nl-NL" dirty="0"/>
              <a:t>Gebruik het format op </a:t>
            </a:r>
            <a:r>
              <a:rPr lang="nl-NL" dirty="0" err="1"/>
              <a:t>Moodle</a:t>
            </a:r>
            <a:endParaRPr lang="nl-NL" dirty="0"/>
          </a:p>
          <a:p>
            <a:pPr lvl="0"/>
            <a:r>
              <a:rPr lang="nl-NL" dirty="0"/>
              <a:t>Geschiedenis bijhouden in </a:t>
            </a:r>
            <a:r>
              <a:rPr lang="nl-NL" dirty="0" err="1"/>
              <a:t>Science</a:t>
            </a:r>
            <a:r>
              <a:rPr lang="nl-NL" dirty="0"/>
              <a:t> Direct</a:t>
            </a:r>
          </a:p>
          <a:p>
            <a:pPr lvl="0"/>
            <a:r>
              <a:rPr lang="nl-NL" dirty="0"/>
              <a:t>Zoek een </a:t>
            </a:r>
            <a:r>
              <a:rPr lang="nl-NL" b="1" u="sng" dirty="0">
                <a:solidFill>
                  <a:srgbClr val="EE7D00"/>
                </a:solidFill>
              </a:rPr>
              <a:t>ONDERZOEKS</a:t>
            </a:r>
            <a:r>
              <a:rPr lang="nl-NL" dirty="0"/>
              <a:t>ARTIKEL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8524690" y="6471027"/>
            <a:ext cx="60167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1621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4400" dirty="0"/>
              <a:t>Beoordeling artikel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12490" y="1443835"/>
            <a:ext cx="7931510" cy="5719575"/>
          </a:xfrm>
        </p:spPr>
        <p:txBody>
          <a:bodyPr>
            <a:normAutofit/>
          </a:bodyPr>
          <a:lstStyle/>
          <a:p>
            <a:pPr lvl="0"/>
            <a:r>
              <a:rPr lang="nl-NL" dirty="0"/>
              <a:t>Gebruik een van de formats op </a:t>
            </a:r>
            <a:r>
              <a:rPr lang="nl-NL" dirty="0" err="1"/>
              <a:t>Moodle</a:t>
            </a:r>
            <a:endParaRPr lang="nl-NL" dirty="0"/>
          </a:p>
          <a:p>
            <a:pPr lvl="1"/>
            <a:r>
              <a:rPr lang="nl-NL" dirty="0"/>
              <a:t>Kwalitatief</a:t>
            </a:r>
          </a:p>
          <a:p>
            <a:pPr lvl="1"/>
            <a:r>
              <a:rPr lang="nl-NL" dirty="0"/>
              <a:t>Kwantitatief</a:t>
            </a:r>
          </a:p>
          <a:p>
            <a:endParaRPr lang="nl-NL" dirty="0"/>
          </a:p>
          <a:p>
            <a:r>
              <a:rPr lang="nl-NL" dirty="0"/>
              <a:t>Kies het </a:t>
            </a:r>
            <a:r>
              <a:rPr lang="nl-NL" b="1" u="sng" dirty="0">
                <a:solidFill>
                  <a:srgbClr val="EE7D00"/>
                </a:solidFill>
              </a:rPr>
              <a:t>passende</a:t>
            </a:r>
            <a:r>
              <a:rPr lang="nl-NL" dirty="0"/>
              <a:t> format!</a:t>
            </a:r>
          </a:p>
          <a:p>
            <a:endParaRPr lang="nl-NL" dirty="0"/>
          </a:p>
          <a:p>
            <a:r>
              <a:rPr lang="nl-NL" dirty="0"/>
              <a:t>Voeg het artikel in zijn geheel als bijlage toe.</a:t>
            </a:r>
          </a:p>
          <a:p>
            <a:pPr lvl="1"/>
            <a:r>
              <a:rPr lang="nl-NL" dirty="0">
                <a:solidFill>
                  <a:srgbClr val="EE7D00"/>
                </a:solidFill>
              </a:rPr>
              <a:t>Geen</a:t>
            </a:r>
            <a:r>
              <a:rPr lang="nl-NL" dirty="0"/>
              <a:t> linkjes!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8524690" y="6471027"/>
            <a:ext cx="60167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419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4400" dirty="0" err="1"/>
              <a:t>Evidence</a:t>
            </a:r>
            <a:r>
              <a:rPr lang="nl-NL" sz="4400" dirty="0"/>
              <a:t> </a:t>
            </a:r>
            <a:r>
              <a:rPr lang="nl-NL" sz="4400" dirty="0" err="1"/>
              <a:t>based</a:t>
            </a:r>
            <a:r>
              <a:rPr lang="nl-NL" sz="4400" dirty="0"/>
              <a:t> </a:t>
            </a:r>
            <a:r>
              <a:rPr lang="nl-NL" sz="4400" dirty="0" err="1"/>
              <a:t>practice</a:t>
            </a:r>
            <a:endParaRPr lang="nl-NL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12490" y="1443835"/>
            <a:ext cx="7931510" cy="57195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8524690" y="6471027"/>
            <a:ext cx="60167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grpSp>
        <p:nvGrpSpPr>
          <p:cNvPr id="7" name="Groeperen 6"/>
          <p:cNvGrpSpPr>
            <a:grpSpLocks/>
          </p:cNvGrpSpPr>
          <p:nvPr/>
        </p:nvGrpSpPr>
        <p:grpSpPr bwMode="auto">
          <a:xfrm>
            <a:off x="2434130" y="1484313"/>
            <a:ext cx="5809758" cy="4392612"/>
            <a:chOff x="141685" y="2862263"/>
            <a:chExt cx="4354115" cy="3384550"/>
          </a:xfrm>
        </p:grpSpPr>
        <p:sp>
          <p:nvSpPr>
            <p:cNvPr id="8" name="Oval 4"/>
            <p:cNvSpPr>
              <a:spLocks noChangeArrowheads="1"/>
            </p:cNvSpPr>
            <p:nvPr/>
          </p:nvSpPr>
          <p:spPr bwMode="auto">
            <a:xfrm>
              <a:off x="1136650" y="2862263"/>
              <a:ext cx="2413000" cy="2520950"/>
            </a:xfrm>
            <a:prstGeom prst="ellipse">
              <a:avLst/>
            </a:prstGeom>
            <a:solidFill>
              <a:srgbClr val="E80CDD">
                <a:alpha val="61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nl-NL">
                <a:latin typeface="Times New Roman" charset="0"/>
              </a:endParaRPr>
            </a:p>
          </p:txBody>
        </p:sp>
        <p:sp>
          <p:nvSpPr>
            <p:cNvPr id="9" name="Oval 5"/>
            <p:cNvSpPr>
              <a:spLocks noChangeArrowheads="1"/>
            </p:cNvSpPr>
            <p:nvPr/>
          </p:nvSpPr>
          <p:spPr bwMode="auto">
            <a:xfrm>
              <a:off x="179388" y="3860800"/>
              <a:ext cx="2374900" cy="2211388"/>
            </a:xfrm>
            <a:prstGeom prst="ellipse">
              <a:avLst/>
            </a:prstGeom>
            <a:solidFill>
              <a:srgbClr val="FBF430">
                <a:alpha val="52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nl-NL">
                <a:latin typeface="Times New Roman" charset="0"/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141685" y="4713645"/>
              <a:ext cx="1371782" cy="818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nl-NL" sz="1600" b="1" dirty="0"/>
                <a:t>Voorkeur en kennis van de cliënt</a:t>
              </a:r>
            </a:p>
            <a:p>
              <a:pPr>
                <a:spcBef>
                  <a:spcPct val="50000"/>
                </a:spcBef>
              </a:pPr>
              <a:r>
                <a:rPr lang="nl-NL" sz="1000" dirty="0">
                  <a:latin typeface="Times New Roman" charset="0"/>
                </a:rPr>
                <a:t> </a:t>
              </a: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2289175" y="3941763"/>
              <a:ext cx="2206625" cy="2305050"/>
            </a:xfrm>
            <a:prstGeom prst="ellipse">
              <a:avLst/>
            </a:prstGeom>
            <a:solidFill>
              <a:srgbClr val="2597FF">
                <a:alpha val="59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nl-NL">
                <a:latin typeface="Times New Roman" charset="0"/>
              </a:endParaRP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3117243" y="4948967"/>
              <a:ext cx="1371782" cy="98466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nl-NL" sz="1600" b="1" u="none" dirty="0">
                  <a:latin typeface="Arial"/>
                  <a:cs typeface="Arial"/>
                </a:rPr>
                <a:t>Research </a:t>
              </a:r>
              <a:r>
                <a:rPr lang="nl-NL" sz="1600" b="1" u="none" dirty="0" err="1">
                  <a:latin typeface="Arial"/>
                  <a:cs typeface="Arial"/>
                </a:rPr>
                <a:t>Evidence</a:t>
              </a:r>
              <a:endParaRPr lang="nl-NL" sz="1600" b="1" u="none" dirty="0">
                <a:latin typeface="Arial"/>
                <a:cs typeface="Arial"/>
              </a:endParaRPr>
            </a:p>
            <a:p>
              <a:pPr algn="ctr">
                <a:spcBef>
                  <a:spcPct val="50000"/>
                </a:spcBef>
                <a:defRPr/>
              </a:pPr>
              <a:r>
                <a:rPr lang="nl-NL" sz="1000" u="none" dirty="0">
                  <a:latin typeface="Times New Roman" charset="0"/>
                </a:rPr>
                <a:t> </a:t>
              </a:r>
            </a:p>
            <a:p>
              <a:pPr>
                <a:spcBef>
                  <a:spcPct val="50000"/>
                </a:spcBef>
                <a:defRPr/>
              </a:pPr>
              <a:endParaRPr lang="nl-NL" sz="1000" u="none" dirty="0">
                <a:latin typeface="Times New Roman" charset="0"/>
              </a:endParaRPr>
            </a:p>
            <a:p>
              <a:pPr>
                <a:spcBef>
                  <a:spcPct val="50000"/>
                </a:spcBef>
                <a:defRPr/>
              </a:pPr>
              <a:r>
                <a:rPr lang="nl-NL" sz="1000" u="none" dirty="0">
                  <a:latin typeface="Times New Roman" charset="0"/>
                </a:rPr>
                <a:t> </a:t>
              </a:r>
            </a:p>
          </p:txBody>
        </p:sp>
        <p:sp>
          <p:nvSpPr>
            <p:cNvPr id="13" name="AutoShape 18"/>
            <p:cNvSpPr>
              <a:spLocks noChangeArrowheads="1"/>
            </p:cNvSpPr>
            <p:nvPr/>
          </p:nvSpPr>
          <p:spPr bwMode="auto">
            <a:xfrm>
              <a:off x="1352550" y="3870325"/>
              <a:ext cx="1944688" cy="1655763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>
                <a:latin typeface="Times New Roman" charset="0"/>
              </a:endParaRPr>
            </a:p>
          </p:txBody>
        </p:sp>
        <p:sp>
          <p:nvSpPr>
            <p:cNvPr id="14" name="Text Box 19"/>
            <p:cNvSpPr txBox="1">
              <a:spLocks noChangeArrowheads="1"/>
            </p:cNvSpPr>
            <p:nvPr/>
          </p:nvSpPr>
          <p:spPr bwMode="auto">
            <a:xfrm>
              <a:off x="1403640" y="4436501"/>
              <a:ext cx="1872666" cy="711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nl-NL" sz="1800" b="1" dirty="0">
                  <a:solidFill>
                    <a:srgbClr val="FFCC00"/>
                  </a:solidFill>
                </a:rPr>
                <a:t>Betere behandelresultaten voor de cliënt</a:t>
              </a:r>
            </a:p>
          </p:txBody>
        </p:sp>
        <p:sp>
          <p:nvSpPr>
            <p:cNvPr id="15" name="Text Box 21"/>
            <p:cNvSpPr txBox="1">
              <a:spLocks noChangeArrowheads="1"/>
            </p:cNvSpPr>
            <p:nvPr/>
          </p:nvSpPr>
          <p:spPr bwMode="auto">
            <a:xfrm>
              <a:off x="1685871" y="3184056"/>
              <a:ext cx="1370592" cy="984151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 sz="2400" u="sng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u="sng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u="sng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u="sng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u="sng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nl-NL" sz="1600" b="1" u="none" dirty="0">
                  <a:latin typeface="+mn-lt"/>
                </a:rPr>
                <a:t>Kennis van de </a:t>
              </a:r>
              <a:r>
                <a:rPr lang="nl-NL" sz="1600" b="1" u="none" dirty="0" err="1">
                  <a:latin typeface="+mn-lt"/>
                </a:rPr>
                <a:t>vaktherapeut</a:t>
              </a:r>
              <a:endParaRPr lang="nl-NL" sz="1600" b="1" u="none" dirty="0">
                <a:latin typeface="+mn-lt"/>
              </a:endParaRPr>
            </a:p>
            <a:p>
              <a:pPr algn="ctr">
                <a:spcBef>
                  <a:spcPct val="50000"/>
                </a:spcBef>
                <a:defRPr/>
              </a:pPr>
              <a:r>
                <a:rPr lang="nl-NL" sz="1000" u="none" dirty="0">
                  <a:latin typeface="Times New Roman" charset="0"/>
                </a:rPr>
                <a:t> </a:t>
              </a:r>
            </a:p>
            <a:p>
              <a:pPr>
                <a:spcBef>
                  <a:spcPct val="50000"/>
                </a:spcBef>
                <a:defRPr/>
              </a:pPr>
              <a:endParaRPr lang="nl-NL" sz="1000" u="none" dirty="0">
                <a:latin typeface="Times New Roman" charset="0"/>
              </a:endParaRPr>
            </a:p>
            <a:p>
              <a:pPr>
                <a:spcBef>
                  <a:spcPct val="50000"/>
                </a:spcBef>
                <a:defRPr/>
              </a:pPr>
              <a:r>
                <a:rPr lang="nl-NL" sz="1000" u="none" dirty="0">
                  <a:latin typeface="Times New Roman" charset="0"/>
                </a:rPr>
                <a:t> </a:t>
              </a:r>
            </a:p>
          </p:txBody>
        </p:sp>
      </p:grpSp>
      <p:sp>
        <p:nvSpPr>
          <p:cNvPr id="2" name="Ovaal 1"/>
          <p:cNvSpPr/>
          <p:nvPr/>
        </p:nvSpPr>
        <p:spPr>
          <a:xfrm>
            <a:off x="6404460" y="3887115"/>
            <a:ext cx="1985165" cy="1374345"/>
          </a:xfrm>
          <a:prstGeom prst="ellipse">
            <a:avLst/>
          </a:prstGeom>
          <a:noFill/>
          <a:ln w="28575">
            <a:solidFill>
              <a:srgbClr val="EE7D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845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4400" dirty="0"/>
              <a:t>Inhoud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360065"/>
            <a:ext cx="8229600" cy="4123035"/>
          </a:xfrm>
        </p:spPr>
        <p:txBody>
          <a:bodyPr>
            <a:normAutofit/>
          </a:bodyPr>
          <a:lstStyle/>
          <a:p>
            <a:r>
              <a:rPr lang="nl-NL" sz="3600" dirty="0"/>
              <a:t>Inleiding op de module</a:t>
            </a:r>
          </a:p>
          <a:p>
            <a:r>
              <a:rPr lang="nl-NL" sz="3600" dirty="0"/>
              <a:t>Inleiding op systematisch zoeken, vinden en beoordelen van research </a:t>
            </a:r>
            <a:r>
              <a:rPr lang="nl-NL" sz="3600" dirty="0" err="1"/>
              <a:t>evidence</a:t>
            </a:r>
            <a:endParaRPr lang="en-US" sz="3600" dirty="0"/>
          </a:p>
        </p:txBody>
      </p:sp>
      <p:sp>
        <p:nvSpPr>
          <p:cNvPr id="4" name="Tekstvak 3"/>
          <p:cNvSpPr txBox="1"/>
          <p:nvPr/>
        </p:nvSpPr>
        <p:spPr>
          <a:xfrm>
            <a:off x="8524690" y="6471027"/>
            <a:ext cx="60167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jdelijke aanduiding voor dianumm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50EE6818-6D82-2941-837D-8180ED065681}" type="slidenum">
              <a:rPr lang="en-US" sz="1000"/>
              <a:pPr/>
              <a:t>20</a:t>
            </a:fld>
            <a:endParaRPr lang="en-US" sz="100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nl-NL" dirty="0">
                <a:solidFill>
                  <a:srgbClr val="FF9900"/>
                </a:solidFill>
                <a:ea typeface="+mj-ea"/>
                <a:cs typeface="+mj-cs"/>
              </a:rPr>
              <a:t>EBP: cyclisch proces van vijf stappen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nl-NL" dirty="0">
                <a:ea typeface="+mn-ea"/>
                <a:cs typeface="+mn-cs"/>
              </a:rPr>
              <a:t>Formuleren van een PICO vraag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nl-NL" dirty="0">
                <a:ea typeface="+mn-ea"/>
                <a:cs typeface="+mn-cs"/>
              </a:rPr>
              <a:t>Zoeken naar </a:t>
            </a:r>
            <a:r>
              <a:rPr lang="nl-NL" dirty="0" err="1">
                <a:ea typeface="+mn-ea"/>
                <a:cs typeface="+mn-cs"/>
              </a:rPr>
              <a:t>evidence</a:t>
            </a:r>
            <a:endParaRPr lang="nl-NL" dirty="0">
              <a:ea typeface="+mn-ea"/>
              <a:cs typeface="+mn-cs"/>
            </a:endParaRP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nl-NL" dirty="0">
                <a:ea typeface="+mn-ea"/>
                <a:cs typeface="+mn-cs"/>
              </a:rPr>
              <a:t>Beoordelen van de kwaliteit van de gevonden </a:t>
            </a:r>
            <a:r>
              <a:rPr lang="nl-NL" dirty="0" err="1">
                <a:ea typeface="+mn-ea"/>
                <a:cs typeface="+mn-cs"/>
              </a:rPr>
              <a:t>evidence</a:t>
            </a:r>
            <a:endParaRPr lang="nl-NL" dirty="0">
              <a:ea typeface="+mn-ea"/>
              <a:cs typeface="+mn-cs"/>
            </a:endParaRP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nl-NL" dirty="0">
                <a:ea typeface="+mn-ea"/>
                <a:cs typeface="+mn-cs"/>
              </a:rPr>
              <a:t>Beslissen (toepassen)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nl-NL" dirty="0">
                <a:ea typeface="+mn-ea"/>
                <a:cs typeface="+mn-cs"/>
              </a:rPr>
              <a:t>Evalueren</a:t>
            </a:r>
          </a:p>
          <a:p>
            <a:pPr marL="609600" indent="-609600" eaLnBrk="1" hangingPunct="1">
              <a:buFontTx/>
              <a:buNone/>
              <a:defRPr/>
            </a:pPr>
            <a:endParaRPr lang="nl-NL" dirty="0">
              <a:ea typeface="+mn-ea"/>
              <a:cs typeface="+mn-cs"/>
            </a:endParaRPr>
          </a:p>
          <a:p>
            <a:pPr marL="609600" indent="-609600" eaLnBrk="1" hangingPunct="1">
              <a:buFontTx/>
              <a:buNone/>
              <a:defRPr/>
            </a:pPr>
            <a:r>
              <a:rPr lang="nl-NL" dirty="0">
                <a:ea typeface="+mn-ea"/>
                <a:cs typeface="+mn-cs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9371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4400" dirty="0"/>
              <a:t>Systematisch zoeken: PICO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12490" y="1443835"/>
            <a:ext cx="7931510" cy="57195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nl-NL" dirty="0">
                <a:cs typeface="ＭＳ Ｐゴシック" charset="0"/>
              </a:rPr>
              <a:t>Wat wil je te weten komen?</a:t>
            </a:r>
          </a:p>
          <a:p>
            <a:pPr>
              <a:defRPr/>
            </a:pPr>
            <a:r>
              <a:rPr lang="nl-NL" dirty="0">
                <a:cs typeface="ＭＳ Ｐゴシック" charset="0"/>
              </a:rPr>
              <a:t>PICO</a:t>
            </a:r>
          </a:p>
          <a:p>
            <a:pPr marL="0" indent="0">
              <a:buFontTx/>
              <a:buNone/>
              <a:defRPr/>
            </a:pPr>
            <a:r>
              <a:rPr lang="nl-NL" dirty="0">
                <a:cs typeface="ＭＳ Ｐゴシック" charset="0"/>
              </a:rPr>
              <a:t>P = </a:t>
            </a:r>
            <a:r>
              <a:rPr lang="nl-NL" dirty="0" err="1">
                <a:cs typeface="ＭＳ Ｐゴシック" charset="0"/>
              </a:rPr>
              <a:t>Patient</a:t>
            </a:r>
            <a:endParaRPr lang="nl-NL" dirty="0">
              <a:cs typeface="ＭＳ Ｐゴシック" charset="0"/>
            </a:endParaRPr>
          </a:p>
          <a:p>
            <a:pPr marL="0" indent="0">
              <a:buFontTx/>
              <a:buNone/>
              <a:defRPr/>
            </a:pPr>
            <a:r>
              <a:rPr lang="nl-NL" dirty="0">
                <a:cs typeface="ＭＳ Ｐゴシック" charset="0"/>
              </a:rPr>
              <a:t>I  =  </a:t>
            </a:r>
            <a:r>
              <a:rPr lang="nl-NL" dirty="0" err="1">
                <a:cs typeface="ＭＳ Ｐゴシック" charset="0"/>
              </a:rPr>
              <a:t>Intervention</a:t>
            </a:r>
            <a:endParaRPr lang="nl-NL" dirty="0">
              <a:cs typeface="ＭＳ Ｐゴシック" charset="0"/>
            </a:endParaRPr>
          </a:p>
          <a:p>
            <a:pPr marL="0" indent="0">
              <a:buFontTx/>
              <a:buNone/>
              <a:defRPr/>
            </a:pPr>
            <a:r>
              <a:rPr lang="nl-NL" dirty="0">
                <a:cs typeface="ＭＳ Ｐゴシック" charset="0"/>
              </a:rPr>
              <a:t>C = </a:t>
            </a:r>
            <a:r>
              <a:rPr lang="nl-NL" dirty="0" err="1">
                <a:cs typeface="ＭＳ Ｐゴシック" charset="0"/>
              </a:rPr>
              <a:t>Comparison</a:t>
            </a:r>
            <a:endParaRPr lang="nl-NL" dirty="0">
              <a:cs typeface="ＭＳ Ｐゴシック" charset="0"/>
            </a:endParaRPr>
          </a:p>
          <a:p>
            <a:pPr marL="0" indent="0">
              <a:buFontTx/>
              <a:buNone/>
              <a:defRPr/>
            </a:pPr>
            <a:r>
              <a:rPr lang="nl-NL" dirty="0">
                <a:cs typeface="ＭＳ Ｐゴシック" charset="0"/>
              </a:rPr>
              <a:t>O = </a:t>
            </a:r>
            <a:r>
              <a:rPr lang="nl-NL" dirty="0" err="1">
                <a:cs typeface="ＭＳ Ｐゴシック" charset="0"/>
              </a:rPr>
              <a:t>Outcome</a:t>
            </a:r>
            <a:endParaRPr lang="nl-NL" dirty="0">
              <a:cs typeface="ＭＳ Ｐゴシック" charset="0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8524690" y="6471027"/>
            <a:ext cx="60167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313552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4400" dirty="0"/>
              <a:t>Systematisch zoeken: PICO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12490" y="1443835"/>
            <a:ext cx="7931510" cy="57195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nl-NL" dirty="0">
                <a:cs typeface="ＭＳ Ｐゴシック" charset="0"/>
              </a:rPr>
              <a:t>Zoektermen op basis van de vraag</a:t>
            </a:r>
          </a:p>
          <a:p>
            <a:pPr>
              <a:defRPr/>
            </a:pPr>
            <a:r>
              <a:rPr lang="nl-NL" dirty="0">
                <a:cs typeface="ＭＳ Ｐゴシック" charset="0"/>
              </a:rPr>
              <a:t>Nationaal en internationaal</a:t>
            </a:r>
          </a:p>
          <a:p>
            <a:pPr>
              <a:defRPr/>
            </a:pPr>
            <a:r>
              <a:rPr lang="nl-NL" dirty="0">
                <a:cs typeface="ＭＳ Ｐゴシック" charset="0"/>
              </a:rPr>
              <a:t>Synoniemen</a:t>
            </a:r>
          </a:p>
          <a:p>
            <a:pPr>
              <a:defRPr/>
            </a:pPr>
            <a:endParaRPr lang="nl-NL" dirty="0">
              <a:cs typeface="ＭＳ Ｐゴシック" charset="0"/>
            </a:endParaRPr>
          </a:p>
          <a:p>
            <a:pPr>
              <a:defRPr/>
            </a:pPr>
            <a:r>
              <a:rPr lang="nl-NL" dirty="0">
                <a:cs typeface="ＭＳ Ｐゴシック" charset="0"/>
              </a:rPr>
              <a:t>Ter voorbereiding op het volgende OT:</a:t>
            </a:r>
          </a:p>
          <a:p>
            <a:pPr>
              <a:defRPr/>
            </a:pPr>
            <a:r>
              <a:rPr lang="nl-NL" dirty="0">
                <a:cs typeface="ＭＳ Ｐゴシック" charset="0"/>
              </a:rPr>
              <a:t>Formuleer een PICO vraag o.b.v. Casuïstiek MW</a:t>
            </a:r>
          </a:p>
          <a:p>
            <a:pPr>
              <a:defRPr/>
            </a:pPr>
            <a:r>
              <a:rPr lang="nl-NL" dirty="0">
                <a:cs typeface="ＭＳ Ｐゴシック" charset="0"/>
              </a:rPr>
              <a:t>Formuleer zoektermen</a:t>
            </a:r>
          </a:p>
          <a:p>
            <a:pPr>
              <a:defRPr/>
            </a:pPr>
            <a:r>
              <a:rPr lang="nl-NL" dirty="0">
                <a:cs typeface="ＭＳ Ｐゴシック" charset="0"/>
              </a:rPr>
              <a:t>Formuleer per zoekterm een aantal synoniemen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8524690" y="6471027"/>
            <a:ext cx="60167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8926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96260" y="1138425"/>
            <a:ext cx="9162300" cy="50392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nl-NL" sz="8800" b="1" dirty="0"/>
          </a:p>
          <a:p>
            <a:pPr marL="0" indent="0" algn="ctr">
              <a:buNone/>
            </a:pPr>
            <a:r>
              <a:rPr lang="nl-NL" sz="8800" b="1" dirty="0"/>
              <a:t>ZIJN ER VRAGEN?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8524690" y="6471027"/>
            <a:ext cx="60167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61402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4400" dirty="0"/>
              <a:t>Inleiding op deze module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nl-NL" dirty="0"/>
          </a:p>
          <a:p>
            <a:pPr lvl="1"/>
            <a:r>
              <a:rPr lang="nl-NL" sz="3600" dirty="0"/>
              <a:t>Doelen</a:t>
            </a:r>
          </a:p>
          <a:p>
            <a:pPr lvl="1"/>
            <a:r>
              <a:rPr lang="nl-NL" sz="3600" dirty="0"/>
              <a:t>Studiebelasting</a:t>
            </a:r>
          </a:p>
          <a:p>
            <a:pPr lvl="1"/>
            <a:r>
              <a:rPr lang="nl-NL" sz="3600" dirty="0"/>
              <a:t>Werkwijze</a:t>
            </a:r>
          </a:p>
          <a:p>
            <a:pPr lvl="1"/>
            <a:r>
              <a:rPr lang="nl-NL" sz="3600" dirty="0"/>
              <a:t>Literatuur</a:t>
            </a:r>
          </a:p>
          <a:p>
            <a:pPr lvl="1"/>
            <a:r>
              <a:rPr lang="nl-NL" sz="3600" dirty="0"/>
              <a:t>Toetsing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8517281" y="6471027"/>
            <a:ext cx="60167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4400" dirty="0"/>
              <a:t>Doelen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nl-NL" dirty="0"/>
          </a:p>
          <a:p>
            <a:pPr marL="0" indent="0">
              <a:buNone/>
            </a:pPr>
            <a:r>
              <a:rPr lang="nl-NL" dirty="0"/>
              <a:t>Deze leerlijn draagt bij aan het toewerken naar eindniveau “onderzoekend vermogen”</a:t>
            </a:r>
          </a:p>
          <a:p>
            <a:pPr marL="514350" indent="-514350">
              <a:buAutoNum type="arabicPeriod"/>
            </a:pPr>
            <a:r>
              <a:rPr lang="nl-NL" dirty="0"/>
              <a:t>Kritische houding</a:t>
            </a:r>
          </a:p>
          <a:p>
            <a:pPr marL="514350" indent="-514350">
              <a:buAutoNum type="arabicPeriod"/>
            </a:pPr>
            <a:r>
              <a:rPr lang="nl-NL" dirty="0"/>
              <a:t>Gebruik kunnen maken van bestaande bronnen van </a:t>
            </a:r>
            <a:r>
              <a:rPr lang="nl-NL" dirty="0" err="1"/>
              <a:t>evidence</a:t>
            </a:r>
            <a:r>
              <a:rPr lang="nl-NL" dirty="0"/>
              <a:t> = </a:t>
            </a:r>
            <a:r>
              <a:rPr lang="nl-NL" dirty="0" err="1"/>
              <a:t>Evidence</a:t>
            </a:r>
            <a:r>
              <a:rPr lang="nl-NL" dirty="0"/>
              <a:t> </a:t>
            </a:r>
            <a:r>
              <a:rPr lang="nl-NL" dirty="0" err="1"/>
              <a:t>Based</a:t>
            </a:r>
            <a:r>
              <a:rPr lang="nl-NL" dirty="0"/>
              <a:t> </a:t>
            </a:r>
            <a:r>
              <a:rPr lang="nl-NL" dirty="0" err="1"/>
              <a:t>Practice</a:t>
            </a:r>
            <a:endParaRPr lang="nl-NL" dirty="0"/>
          </a:p>
          <a:p>
            <a:pPr marL="514350" indent="-514350">
              <a:buAutoNum type="arabicPeriod"/>
            </a:pPr>
            <a:r>
              <a:rPr lang="nl-NL" dirty="0"/>
              <a:t>Zelf praktijkgericht onderzoek verrichten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8517281" y="6471027"/>
            <a:ext cx="60167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7210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4400" dirty="0"/>
              <a:t>Doelen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nl-NL" dirty="0"/>
          </a:p>
          <a:p>
            <a:pPr marL="0" indent="0">
              <a:buNone/>
            </a:pPr>
            <a:r>
              <a:rPr lang="nl-NL" dirty="0"/>
              <a:t>Leerjaar 1:</a:t>
            </a:r>
          </a:p>
          <a:p>
            <a:r>
              <a:rPr lang="nl-NL" dirty="0"/>
              <a:t>Stimuleren van een kritische houding en klinisch redeneren</a:t>
            </a:r>
          </a:p>
          <a:p>
            <a:r>
              <a:rPr lang="nl-NL" dirty="0"/>
              <a:t>Kennis over EBP en onderzoek</a:t>
            </a:r>
          </a:p>
          <a:p>
            <a:r>
              <a:rPr lang="nl-NL" dirty="0"/>
              <a:t>Oefenen met het zoeken en beoordelen van bestaande bronnen van </a:t>
            </a:r>
            <a:r>
              <a:rPr lang="nl-NL" dirty="0" err="1"/>
              <a:t>evidence</a:t>
            </a:r>
            <a:r>
              <a:rPr lang="nl-NL" dirty="0"/>
              <a:t> (systematische literatuurstudie_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8517281" y="6471027"/>
            <a:ext cx="60167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2" name="Ovaal 1"/>
          <p:cNvSpPr/>
          <p:nvPr/>
        </p:nvSpPr>
        <p:spPr>
          <a:xfrm>
            <a:off x="1517900" y="3581705"/>
            <a:ext cx="6566315" cy="1832460"/>
          </a:xfrm>
          <a:prstGeom prst="ellipse">
            <a:avLst/>
          </a:prstGeom>
          <a:noFill/>
          <a:ln w="38100">
            <a:solidFill>
              <a:srgbClr val="EE7D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348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4400" dirty="0"/>
              <a:t>Doelen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nl-NL" dirty="0"/>
          </a:p>
          <a:p>
            <a:pPr marL="0" indent="0">
              <a:buNone/>
            </a:pPr>
            <a:r>
              <a:rPr lang="nl-NL" dirty="0"/>
              <a:t>Leerjaar 2:</a:t>
            </a:r>
          </a:p>
          <a:p>
            <a:r>
              <a:rPr lang="nl-NL" dirty="0"/>
              <a:t>Systematisch zoeken en beoordelen van bestaande bronnen van </a:t>
            </a:r>
            <a:r>
              <a:rPr lang="nl-NL" dirty="0" err="1"/>
              <a:t>evidence</a:t>
            </a:r>
            <a:r>
              <a:rPr lang="nl-NL" dirty="0"/>
              <a:t> ter onderbouwing behandelplannen</a:t>
            </a:r>
          </a:p>
          <a:p>
            <a:r>
              <a:rPr lang="nl-NL" dirty="0"/>
              <a:t>Kleinschalig kwantitatief en kwalitatief onderzoek</a:t>
            </a:r>
          </a:p>
          <a:p>
            <a:r>
              <a:rPr lang="nl-NL" dirty="0"/>
              <a:t>Interventiebeschrijvingen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8517281" y="6471027"/>
            <a:ext cx="60167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6403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4400" dirty="0"/>
              <a:t>Doelen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nl-NL" dirty="0"/>
          </a:p>
          <a:p>
            <a:pPr marL="0" indent="0">
              <a:buNone/>
            </a:pPr>
            <a:r>
              <a:rPr lang="nl-NL" dirty="0"/>
              <a:t>Leerjaar 3:</a:t>
            </a:r>
          </a:p>
          <a:p>
            <a:r>
              <a:rPr lang="nl-NL" dirty="0"/>
              <a:t>Systematisch zoeken en beoordelen van bestaande bronnen van </a:t>
            </a:r>
            <a:r>
              <a:rPr lang="nl-NL" dirty="0" err="1"/>
              <a:t>evidence</a:t>
            </a:r>
            <a:r>
              <a:rPr lang="nl-NL" dirty="0"/>
              <a:t> ter onderbouwing behandelplannen in de daadwerkelijke beroepspraktijk</a:t>
            </a:r>
          </a:p>
          <a:p>
            <a:r>
              <a:rPr lang="nl-NL" dirty="0"/>
              <a:t>Voorbereiden afstudeeronderzoek</a:t>
            </a:r>
          </a:p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8517281" y="6471027"/>
            <a:ext cx="60167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8476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4400" dirty="0"/>
              <a:t>Doelen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nl-NL" dirty="0"/>
          </a:p>
          <a:p>
            <a:pPr marL="0" indent="0">
              <a:buNone/>
            </a:pPr>
            <a:r>
              <a:rPr lang="nl-NL" dirty="0"/>
              <a:t>Leerjaar 4:</a:t>
            </a:r>
          </a:p>
          <a:p>
            <a:r>
              <a:rPr lang="nl-NL" dirty="0"/>
              <a:t>Afstudeeronderzoek: praktijkgericht onderzoek. Ter onderbouwing van:</a:t>
            </a:r>
          </a:p>
          <a:p>
            <a:pPr lvl="1"/>
            <a:r>
              <a:rPr lang="nl-NL" dirty="0"/>
              <a:t>Eigen methodisch handelen</a:t>
            </a:r>
          </a:p>
          <a:p>
            <a:pPr lvl="1"/>
            <a:r>
              <a:rPr lang="nl-NL" dirty="0"/>
              <a:t>Beroepspraktijk</a:t>
            </a:r>
          </a:p>
          <a:p>
            <a:pPr lvl="1"/>
            <a:r>
              <a:rPr lang="nl-NL" dirty="0"/>
              <a:t>Beroep</a:t>
            </a:r>
          </a:p>
          <a:p>
            <a:pPr marL="457200" lvl="1" indent="0">
              <a:buNone/>
            </a:pPr>
            <a:r>
              <a:rPr lang="nl-NL" dirty="0"/>
              <a:t>-&gt; visieontwikkeling</a:t>
            </a:r>
          </a:p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8517281" y="6471027"/>
            <a:ext cx="60167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0393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jdelijke aanduiding voor inhoud 2"/>
          <p:cNvSpPr>
            <a:spLocks noGrp="1"/>
          </p:cNvSpPr>
          <p:nvPr>
            <p:ph idx="1"/>
          </p:nvPr>
        </p:nvSpPr>
        <p:spPr>
          <a:xfrm>
            <a:off x="1212490" y="1291130"/>
            <a:ext cx="7408863" cy="3449637"/>
          </a:xfrm>
        </p:spPr>
        <p:txBody>
          <a:bodyPr/>
          <a:lstStyle/>
          <a:p>
            <a:pPr marL="0" indent="0">
              <a:buFontTx/>
              <a:buNone/>
            </a:pPr>
            <a:endParaRPr lang="nl-NL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nl-NL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nl-NL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nl-NL" dirty="0">
              <a:latin typeface="Arial" charset="0"/>
              <a:ea typeface="ＭＳ Ｐゴシック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800225" y="2581275"/>
            <a:ext cx="2520950" cy="785813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nl-NL" dirty="0"/>
              <a:t>Professional/</a:t>
            </a:r>
          </a:p>
          <a:p>
            <a:pPr algn="ctr">
              <a:spcBef>
                <a:spcPct val="50000"/>
              </a:spcBef>
              <a:defRPr/>
            </a:pPr>
            <a:r>
              <a:rPr lang="nl-NL" dirty="0"/>
              <a:t>Reflective practioner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665538" y="3748088"/>
            <a:ext cx="2160587" cy="785812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nl-NL" dirty="0" err="1"/>
              <a:t>Evidence</a:t>
            </a:r>
            <a:r>
              <a:rPr lang="nl-NL" dirty="0"/>
              <a:t> </a:t>
            </a:r>
            <a:r>
              <a:rPr lang="nl-NL" dirty="0" err="1"/>
              <a:t>Based</a:t>
            </a:r>
            <a:endParaRPr lang="nl-NL" dirty="0"/>
          </a:p>
          <a:p>
            <a:pPr algn="ctr">
              <a:spcBef>
                <a:spcPct val="50000"/>
              </a:spcBef>
              <a:defRPr/>
            </a:pPr>
            <a:r>
              <a:rPr lang="nl-NL" dirty="0"/>
              <a:t>Practioner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69913" y="3748088"/>
            <a:ext cx="2089150" cy="785812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nl-NL" dirty="0" err="1"/>
              <a:t>Scientist</a:t>
            </a:r>
            <a:r>
              <a:rPr lang="nl-NL" dirty="0"/>
              <a:t> Practioner</a:t>
            </a:r>
          </a:p>
          <a:p>
            <a:pPr algn="ctr">
              <a:spcBef>
                <a:spcPct val="50000"/>
              </a:spcBef>
              <a:defRPr/>
            </a:pPr>
            <a:endParaRPr lang="nl-NL" dirty="0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1420813" y="3367088"/>
            <a:ext cx="379412" cy="363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4321175" y="3367088"/>
            <a:ext cx="425450" cy="363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Tekstvak 3"/>
          <p:cNvSpPr txBox="1"/>
          <p:nvPr/>
        </p:nvSpPr>
        <p:spPr>
          <a:xfrm>
            <a:off x="3665538" y="4656138"/>
            <a:ext cx="2160587" cy="36988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nl-NL" dirty="0"/>
              <a:t>Cliënt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3665538" y="5219700"/>
            <a:ext cx="2160587" cy="368300"/>
          </a:xfrm>
          <a:prstGeom prst="rect">
            <a:avLst/>
          </a:prstGeom>
          <a:noFill/>
          <a:ln>
            <a:solidFill>
              <a:schemeClr val="bg1">
                <a:lumMod val="75000"/>
                <a:alpha val="59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nl-NL" dirty="0"/>
              <a:t>Research </a:t>
            </a:r>
            <a:r>
              <a:rPr lang="nl-NL" dirty="0" err="1"/>
              <a:t>evidence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3665538" y="5780088"/>
            <a:ext cx="2160587" cy="369887"/>
          </a:xfrm>
          <a:prstGeom prst="rect">
            <a:avLst/>
          </a:prstGeom>
          <a:noFill/>
          <a:ln>
            <a:solidFill>
              <a:schemeClr val="bg1">
                <a:lumMod val="75000"/>
                <a:alpha val="59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nl-NL" dirty="0"/>
              <a:t>Expertkennis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539750" y="5084763"/>
            <a:ext cx="1814513" cy="646112"/>
          </a:xfrm>
          <a:prstGeom prst="rect">
            <a:avLst/>
          </a:prstGeom>
          <a:noFill/>
          <a:ln>
            <a:solidFill>
              <a:schemeClr val="bg1">
                <a:lumMod val="65000"/>
                <a:alpha val="59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Praktijkgericht onderzoek</a:t>
            </a:r>
          </a:p>
        </p:txBody>
      </p:sp>
      <p:cxnSp>
        <p:nvCxnSpPr>
          <p:cNvPr id="18" name="Rechte verbindingslijn 17"/>
          <p:cNvCxnSpPr/>
          <p:nvPr/>
        </p:nvCxnSpPr>
        <p:spPr>
          <a:xfrm>
            <a:off x="1403350" y="4581525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6292850" y="5133975"/>
            <a:ext cx="2611438" cy="36988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Methodisch handelen</a:t>
            </a:r>
          </a:p>
        </p:txBody>
      </p:sp>
      <p:cxnSp>
        <p:nvCxnSpPr>
          <p:cNvPr id="19" name="Rechte verbindingslijn 18"/>
          <p:cNvCxnSpPr>
            <a:stCxn id="4" idx="3"/>
          </p:cNvCxnSpPr>
          <p:nvPr/>
        </p:nvCxnSpPr>
        <p:spPr>
          <a:xfrm flipV="1">
            <a:off x="5826125" y="4837113"/>
            <a:ext cx="366713" cy="47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>
            <a:stCxn id="12" idx="3"/>
          </p:cNvCxnSpPr>
          <p:nvPr/>
        </p:nvCxnSpPr>
        <p:spPr>
          <a:xfrm flipV="1">
            <a:off x="5826125" y="5964238"/>
            <a:ext cx="366713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>
            <a:off x="6192838" y="4837113"/>
            <a:ext cx="0" cy="11287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570" name="Slide Number Placeholder 2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7386703-0B3F-FD47-AFE9-29011DFDCB31}" type="slidenum">
              <a:rPr lang="nl-NL" sz="1000"/>
              <a:pPr/>
              <a:t>9</a:t>
            </a:fld>
            <a:endParaRPr lang="nl-NL" sz="1000"/>
          </a:p>
        </p:txBody>
      </p:sp>
      <p:sp>
        <p:nvSpPr>
          <p:cNvPr id="8" name="Ovaal 7"/>
          <p:cNvSpPr>
            <a:spLocks noChangeArrowheads="1"/>
          </p:cNvSpPr>
          <p:nvPr/>
        </p:nvSpPr>
        <p:spPr bwMode="auto">
          <a:xfrm>
            <a:off x="0" y="3429000"/>
            <a:ext cx="3095625" cy="2808288"/>
          </a:xfrm>
          <a:prstGeom prst="ellipse">
            <a:avLst/>
          </a:prstGeom>
          <a:solidFill>
            <a:schemeClr val="accent1">
              <a:alpha val="45882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Ovaal 16"/>
          <p:cNvSpPr>
            <a:spLocks noChangeArrowheads="1"/>
          </p:cNvSpPr>
          <p:nvPr/>
        </p:nvSpPr>
        <p:spPr bwMode="auto">
          <a:xfrm>
            <a:off x="6372225" y="4365625"/>
            <a:ext cx="2232025" cy="2016125"/>
          </a:xfrm>
          <a:prstGeom prst="ellipse">
            <a:avLst/>
          </a:prstGeom>
          <a:solidFill>
            <a:schemeClr val="accent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l-NL"/>
          </a:p>
        </p:txBody>
      </p:sp>
      <p:cxnSp>
        <p:nvCxnSpPr>
          <p:cNvPr id="29" name="Rechte verbindingslijn met pijl 28"/>
          <p:cNvCxnSpPr>
            <a:stCxn id="14" idx="3"/>
            <a:endCxn id="11" idx="1"/>
          </p:cNvCxnSpPr>
          <p:nvPr/>
        </p:nvCxnSpPr>
        <p:spPr bwMode="auto">
          <a:xfrm flipV="1">
            <a:off x="2354263" y="5403850"/>
            <a:ext cx="1311275" cy="47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1670" y="680310"/>
            <a:ext cx="8229600" cy="610820"/>
          </a:xfrm>
        </p:spPr>
        <p:txBody>
          <a:bodyPr>
            <a:noAutofit/>
          </a:bodyPr>
          <a:lstStyle/>
          <a:p>
            <a:r>
              <a:rPr lang="nl-NL" sz="4400" dirty="0">
                <a:solidFill>
                  <a:schemeClr val="tx1"/>
                </a:solidFill>
              </a:rPr>
              <a:t>De vaktherapeut als:</a:t>
            </a:r>
          </a:p>
        </p:txBody>
      </p:sp>
    </p:spTree>
    <p:extLst>
      <p:ext uri="{BB962C8B-B14F-4D97-AF65-F5344CB8AC3E}">
        <p14:creationId xmlns:p14="http://schemas.microsoft.com/office/powerpoint/2010/main" val="402263719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4" grpId="0" animBg="1"/>
      <p:bldP spid="11" grpId="0" animBg="1"/>
      <p:bldP spid="12" grpId="0" animBg="1"/>
      <p:bldP spid="14" grpId="0" animBg="1"/>
      <p:bldP spid="15" grpId="0" animBg="1"/>
      <p:bldP spid="8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F34EA7EB4E00498FF495E12154AC4A" ma:contentTypeVersion="9" ma:contentTypeDescription="Create a new document." ma:contentTypeScope="" ma:versionID="67b60eba7bb49a1550442dd609c04dc3">
  <xsd:schema xmlns:xsd="http://www.w3.org/2001/XMLSchema" xmlns:xs="http://www.w3.org/2001/XMLSchema" xmlns:p="http://schemas.microsoft.com/office/2006/metadata/properties" xmlns:ns3="17e12b86-5f24-4197-bc1a-8577509df9c7" targetNamespace="http://schemas.microsoft.com/office/2006/metadata/properties" ma:root="true" ma:fieldsID="a8bb478d5292513321fdea3f6a532f57" ns3:_="">
    <xsd:import namespace="17e12b86-5f24-4197-bc1a-8577509df9c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e12b86-5f24-4197-bc1a-8577509df9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B1DEA3-1390-4B9E-9B59-1175AEF3BD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E16096-BF75-4F10-83DE-D01F4DB9A339}">
  <ds:schemaRefs>
    <ds:schemaRef ds:uri="17e12b86-5f24-4197-bc1a-8577509df9c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AF147A6-9078-4E82-BDE1-F30CF1514C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e12b86-5f24-4197-bc1a-8577509df9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2141</TotalTime>
  <Words>722</Words>
  <Application>Microsoft Office PowerPoint</Application>
  <PresentationFormat>Diavoorstelling (4:3)</PresentationFormat>
  <Paragraphs>177</Paragraphs>
  <Slides>23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30" baseType="lpstr">
      <vt:lpstr>ＭＳ Ｐゴシック</vt:lpstr>
      <vt:lpstr>ＭＳ Ｐゴシック</vt:lpstr>
      <vt:lpstr>Arial</vt:lpstr>
      <vt:lpstr>Calibri</vt:lpstr>
      <vt:lpstr>Mangal</vt:lpstr>
      <vt:lpstr>Times New Roman</vt:lpstr>
      <vt:lpstr>Office Theme</vt:lpstr>
      <vt:lpstr>C1.4 Onderzoekend vermogen C1.4.1 College 1: Inleiding</vt:lpstr>
      <vt:lpstr>Inhoud</vt:lpstr>
      <vt:lpstr>Inleiding op deze module</vt:lpstr>
      <vt:lpstr>Doelen</vt:lpstr>
      <vt:lpstr>Doelen</vt:lpstr>
      <vt:lpstr>Doelen</vt:lpstr>
      <vt:lpstr>Doelen</vt:lpstr>
      <vt:lpstr>Doelen</vt:lpstr>
      <vt:lpstr>De vaktherapeut als:</vt:lpstr>
      <vt:lpstr>Doelen</vt:lpstr>
      <vt:lpstr>Doel van deze module</vt:lpstr>
      <vt:lpstr>Studiebelasting</vt:lpstr>
      <vt:lpstr>Werkwijze</vt:lpstr>
      <vt:lpstr>Literatuur in deze module</vt:lpstr>
      <vt:lpstr>Toetsing van deze module</vt:lpstr>
      <vt:lpstr>Zoekstrategie</vt:lpstr>
      <vt:lpstr>Zoekgeschiedenis</vt:lpstr>
      <vt:lpstr>Beoordeling artikel</vt:lpstr>
      <vt:lpstr>Evidence based practice</vt:lpstr>
      <vt:lpstr>EBP: cyclisch proces van vijf stappen</vt:lpstr>
      <vt:lpstr>Systematisch zoeken: PICO</vt:lpstr>
      <vt:lpstr>Systematisch zoeken: PICO</vt:lpstr>
      <vt:lpstr>PowerPoint-presentatie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Piovesan, CC (Christina)</cp:lastModifiedBy>
  <cp:revision>100</cp:revision>
  <dcterms:created xsi:type="dcterms:W3CDTF">2013-08-21T19:17:07Z</dcterms:created>
  <dcterms:modified xsi:type="dcterms:W3CDTF">2020-12-21T11:12:14Z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0x01010046F34EA7EB4E00498FF495E12154AC4A</vt:lpwstr>
  </property>
</Properties>
</file>