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3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6.bin" ContentType="application/vnd.openxmlformats-officedocument.oleObject"/>
  <Override PartName="/ppt/notesSlides/notesSlide32.xml" ContentType="application/vnd.openxmlformats-officedocument.presentationml.notesSlide+xml"/>
  <Override PartName="/ppt/embeddings/oleObject7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notesMasterIdLst>
    <p:notesMasterId r:id="rId48"/>
  </p:notesMasterIdLst>
  <p:handoutMasterIdLst>
    <p:handoutMasterId r:id="rId49"/>
  </p:handoutMasterIdLst>
  <p:sldIdLst>
    <p:sldId id="455" r:id="rId2"/>
    <p:sldId id="653" r:id="rId3"/>
    <p:sldId id="662" r:id="rId4"/>
    <p:sldId id="623" r:id="rId5"/>
    <p:sldId id="626" r:id="rId6"/>
    <p:sldId id="616" r:id="rId7"/>
    <p:sldId id="664" r:id="rId8"/>
    <p:sldId id="665" r:id="rId9"/>
    <p:sldId id="666" r:id="rId10"/>
    <p:sldId id="667" r:id="rId11"/>
    <p:sldId id="663" r:id="rId12"/>
    <p:sldId id="576" r:id="rId13"/>
    <p:sldId id="580" r:id="rId14"/>
    <p:sldId id="603" r:id="rId15"/>
    <p:sldId id="668" r:id="rId16"/>
    <p:sldId id="669" r:id="rId17"/>
    <p:sldId id="671" r:id="rId18"/>
    <p:sldId id="670" r:id="rId19"/>
    <p:sldId id="608" r:id="rId20"/>
    <p:sldId id="607" r:id="rId21"/>
    <p:sldId id="577" r:id="rId22"/>
    <p:sldId id="634" r:id="rId23"/>
    <p:sldId id="582" r:id="rId24"/>
    <p:sldId id="672" r:id="rId25"/>
    <p:sldId id="609" r:id="rId26"/>
    <p:sldId id="586" r:id="rId27"/>
    <p:sldId id="583" r:id="rId28"/>
    <p:sldId id="587" r:id="rId29"/>
    <p:sldId id="614" r:id="rId30"/>
    <p:sldId id="673" r:id="rId31"/>
    <p:sldId id="676" r:id="rId32"/>
    <p:sldId id="588" r:id="rId33"/>
    <p:sldId id="674" r:id="rId34"/>
    <p:sldId id="610" r:id="rId35"/>
    <p:sldId id="590" r:id="rId36"/>
    <p:sldId id="677" r:id="rId37"/>
    <p:sldId id="678" r:id="rId38"/>
    <p:sldId id="618" r:id="rId39"/>
    <p:sldId id="680" r:id="rId40"/>
    <p:sldId id="681" r:id="rId41"/>
    <p:sldId id="631" r:id="rId42"/>
    <p:sldId id="619" r:id="rId43"/>
    <p:sldId id="679" r:id="rId44"/>
    <p:sldId id="592" r:id="rId45"/>
    <p:sldId id="675" r:id="rId46"/>
    <p:sldId id="682" r:id="rId47"/>
  </p:sldIdLst>
  <p:sldSz cx="9144000" cy="6858000" type="screen4x3"/>
  <p:notesSz cx="7315200" cy="96012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49"/>
    <a:srgbClr val="326A5D"/>
    <a:srgbClr val="000066"/>
    <a:srgbClr val="000000"/>
    <a:srgbClr val="FF0000"/>
    <a:srgbClr val="7E0000"/>
    <a:srgbClr val="99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78" autoAdjust="0"/>
  </p:normalViewPr>
  <p:slideViewPr>
    <p:cSldViewPr>
      <p:cViewPr varScale="1">
        <p:scale>
          <a:sx n="100" d="100"/>
          <a:sy n="100" d="100"/>
        </p:scale>
        <p:origin x="-8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40C62E-6908-49F8-AD48-4D70EA9C639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801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4FBC7F-E2AD-434B-95B1-65A9714A79A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405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4400" smtClean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4756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6804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7828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8852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8852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8852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8852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8852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0900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1924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373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l-NL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2948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397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l-NL" altLang="en-US" sz="120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6020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4996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7044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806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l-NL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8852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373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l-NL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0116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0116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1140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2164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0116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l-NL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l-NL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l-NL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l-NL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l-NL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1684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l-NL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7524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2404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2708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4756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4756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4756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4756" name="Tijdelijke aanduiding voor dianumm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l-NL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CFF93-0697-497D-A328-AA153388064D}" type="datetime1">
              <a:rPr lang="en-US"/>
              <a:pPr>
                <a:defRPr/>
              </a:pPr>
              <a:t>22/02/21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Beschrijvende statistiek: grafieken en centrum van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917D4-3321-48A8-AA1F-94943F0C7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0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210E-44F0-4380-AB6F-86C01D80073A}" type="datetime1">
              <a:rPr lang="en-US"/>
              <a:pPr>
                <a:defRPr/>
              </a:pPr>
              <a:t>22/02/21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Beschrijvende statistiek: grafieken en centrum van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52F0-3476-45A2-80A3-3BCFB1AA1D1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36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77E06-1D99-4ECD-952B-517A3B0F5C7B}" type="datetime1">
              <a:rPr lang="en-US"/>
              <a:pPr>
                <a:defRPr/>
              </a:pPr>
              <a:t>22/02/21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Beschrijvende statistiek: grafieken en centrum van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6A106-C6AA-4DC1-9AA3-4DFC9D6529F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386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u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xmlns="" id="{8DE7B067-3B39-4C45-8542-7786B2F08212}"/>
              </a:ext>
            </a:extLst>
          </p:cNvPr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rgbClr val="00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xmlns="" id="{52C414BC-31E2-FE45-9874-0AD51AE319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094" y="450850"/>
            <a:ext cx="2597605" cy="8150601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60000" tIns="360000" rIns="360000" bIns="360000">
            <a:spAutoFit/>
          </a:bodyPr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5pPr marL="358775" indent="-158750">
              <a:tabLst/>
              <a:defRPr/>
            </a:lvl5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31" name="Tijdelijke aanduiding voor tekst 29">
            <a:extLst>
              <a:ext uri="{FF2B5EF4-FFF2-40B4-BE49-F238E27FC236}">
                <a16:creationId xmlns:a16="http://schemas.microsoft.com/office/drawing/2014/main" xmlns="" id="{E851BC3C-5907-1644-A5FD-EBDF946BB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3793" y="450851"/>
            <a:ext cx="2597605" cy="833235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l"/>
          </a:blipFill>
        </p:spPr>
        <p:txBody>
          <a:bodyPr lIns="360000" tIns="360000" rIns="360000" bIns="540000">
            <a:spAutoFit/>
          </a:bodyPr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5pPr marL="358775" indent="-158750">
              <a:tabLst/>
              <a:defRPr/>
            </a:lvl5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xmlns="" id="{F51249D2-B280-4187-A2B6-1E52C563A0F3}"/>
              </a:ext>
            </a:extLst>
          </p:cNvPr>
          <p:cNvSpPr txBox="1"/>
          <p:nvPr userDrawn="1"/>
        </p:nvSpPr>
        <p:spPr>
          <a:xfrm>
            <a:off x="-1260484" y="188640"/>
            <a:ext cx="1260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417131668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5" pos="1232" userDrawn="1">
          <p15:clr>
            <a:srgbClr val="FBAE40"/>
          </p15:clr>
        </p15:guide>
        <p15:guide id="6" pos="1516" userDrawn="1">
          <p15:clr>
            <a:srgbClr val="FBAE40"/>
          </p15:clr>
        </p15:guide>
        <p15:guide id="7" pos="2466" userDrawn="1">
          <p15:clr>
            <a:srgbClr val="FBAE40"/>
          </p15:clr>
        </p15:guide>
        <p15:guide id="8" pos="2750" userDrawn="1">
          <p15:clr>
            <a:srgbClr val="FBAE40"/>
          </p15:clr>
        </p15:guide>
        <p15:guide id="9" pos="3698" userDrawn="1">
          <p15:clr>
            <a:srgbClr val="FBAE40"/>
          </p15:clr>
        </p15:guide>
        <p15:guide id="10" pos="3982" userDrawn="1">
          <p15:clr>
            <a:srgbClr val="FBAE40"/>
          </p15:clr>
        </p15:guide>
        <p15:guide id="11" pos="6164" userDrawn="1">
          <p15:clr>
            <a:srgbClr val="FBAE40"/>
          </p15:clr>
        </p15:guide>
        <p15:guide id="12" pos="6448" userDrawn="1">
          <p15:clr>
            <a:srgbClr val="FBAE40"/>
          </p15:clr>
        </p15:guide>
        <p15:guide id="13" pos="4930" userDrawn="1">
          <p15:clr>
            <a:srgbClr val="FBAE40"/>
          </p15:clr>
        </p15:guide>
        <p15:guide id="14" pos="52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6FC85-8E8D-4618-9966-0131B5A6F41F}" type="datetime1">
              <a:rPr lang="en-US"/>
              <a:pPr>
                <a:defRPr/>
              </a:pPr>
              <a:t>22/02/21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Beschrijvende statistiek: grafieken en centrum van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73BCE-A99C-4D8E-A9F6-E7AB5B7496B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14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05FF-9CEC-4909-9D42-379DDC318426}" type="datetime1">
              <a:rPr lang="en-US"/>
              <a:pPr>
                <a:defRPr/>
              </a:pPr>
              <a:t>22/02/21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Beschrijvende statistiek: grafieken en centrum van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5B29-2F38-4C06-95F9-005EF7ED4A3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26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3F1BA-995E-480B-AE2D-E82A8E0D57E2}" type="datetime1">
              <a:rPr lang="en-US"/>
              <a:pPr>
                <a:defRPr/>
              </a:pPr>
              <a:t>22/02/21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Beschrijvende statistiek: grafieken en centrum van data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CD90-C2D0-40FA-9A68-27A796626ED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8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6FDC2-F018-4D9C-8ACF-328256394E71}" type="datetime1">
              <a:rPr lang="en-US"/>
              <a:pPr>
                <a:defRPr/>
              </a:pPr>
              <a:t>22/02/21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Beschrijvende statistiek: grafieken en centrum van data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9D9EA-B4AB-467D-A71C-A7F1D54AEE6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46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4EB1-373A-4FB0-BD7F-4483D20CD359}" type="datetime1">
              <a:rPr lang="en-US"/>
              <a:pPr>
                <a:defRPr/>
              </a:pPr>
              <a:t>22/02/21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Beschrijvende statistiek: grafieken en centrum van data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5B9A4-807A-40B4-9F95-3925BBC75C4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66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86DE-F725-40BC-8AC9-6E42FFEE9C61}" type="datetime1">
              <a:rPr lang="en-US"/>
              <a:pPr>
                <a:defRPr/>
              </a:pPr>
              <a:t>22/02/21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Beschrijvende statistiek: grafieken en centrum van data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93A60-38F0-4484-B3F7-3501B5DDE50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56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D475-AD4F-440F-A94F-FFCEED2169B6}" type="datetime1">
              <a:rPr lang="en-US"/>
              <a:pPr>
                <a:defRPr/>
              </a:pPr>
              <a:t>22/02/21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Beschrijvende statistiek: grafieken en centrum van data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B131D-40CF-41E0-B79F-8BD1CB1F87A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799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B70B7-66FB-406C-8418-749B5EA2864C}" type="datetime1">
              <a:rPr lang="en-US"/>
              <a:pPr>
                <a:defRPr/>
              </a:pPr>
              <a:t>22/02/21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Beschrijvende statistiek: grafieken en centrum van data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0F44C-8172-4A3E-9490-EFF15ACB2B2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3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B933E3F-C499-4460-8A10-3A8F45367660}" type="datetime1">
              <a:rPr lang="en-US"/>
              <a:pPr>
                <a:defRPr/>
              </a:pPr>
              <a:t>22/02/21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Beschrijvende statistiek: grafieken en centrum van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A2EF09-3185-4CE4-848F-87FF18DF13F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14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>
          <a:xfrm>
            <a:off x="684213" y="44624"/>
            <a:ext cx="7772400" cy="792088"/>
          </a:xfrm>
        </p:spPr>
        <p:txBody>
          <a:bodyPr/>
          <a:lstStyle/>
          <a:p>
            <a:pPr eaLnBrk="1" hangingPunct="1"/>
            <a:r>
              <a:rPr lang="en-US" altLang="en-US" sz="3000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Beschrijvende en inferentiële statistiek</a:t>
            </a:r>
          </a:p>
        </p:txBody>
      </p:sp>
      <p:sp>
        <p:nvSpPr>
          <p:cNvPr id="14339" name="Ondertitel 2"/>
          <p:cNvSpPr>
            <a:spLocks noGrp="1"/>
          </p:cNvSpPr>
          <p:nvPr>
            <p:ph type="subTitle" idx="1"/>
          </p:nvPr>
        </p:nvSpPr>
        <p:spPr>
          <a:xfrm>
            <a:off x="611560" y="1052736"/>
            <a:ext cx="7345363" cy="2808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9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Module 9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Hoofdstuk</a:t>
            </a:r>
            <a: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11: het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verband</a:t>
            </a:r>
            <a: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tussen</a:t>
            </a:r>
            <a: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categorische</a:t>
            </a:r>
            <a: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variabelen</a:t>
            </a:r>
            <a: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endParaRPr lang="en-US" altLang="en-US" dirty="0" smtClean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(11.5 is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geen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tentamenstof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i="1" dirty="0" smtClean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4340" name="Ondertitel 2"/>
          <p:cNvSpPr txBox="1">
            <a:spLocks/>
          </p:cNvSpPr>
          <p:nvPr/>
        </p:nvSpPr>
        <p:spPr bwMode="auto">
          <a:xfrm>
            <a:off x="1371600" y="5791200"/>
            <a:ext cx="6400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Jasper Muis</a:t>
            </a:r>
          </a:p>
        </p:txBody>
      </p:sp>
      <p:pic>
        <p:nvPicPr>
          <p:cNvPr id="14341" name="Picture 5" descr="vu k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186363"/>
            <a:ext cx="22479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1F4A782-3F17-4A35-9010-D588370CA7DC}" type="slidenum">
              <a:rPr lang="en-US" altLang="en-US" sz="1200" smtClean="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19693882"/>
              </p:ext>
            </p:extLst>
          </p:nvPr>
        </p:nvGraphicFramePr>
        <p:xfrm>
          <a:off x="539750" y="260350"/>
          <a:ext cx="6624538" cy="4959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7862"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Dragen</a:t>
                      </a:r>
                      <a:r>
                        <a:rPr lang="nl-NL" sz="2400" b="1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 van g</a:t>
                      </a:r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ordels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18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latin typeface="Times" pitchFamily="18" charset="0"/>
                        </a:rPr>
                        <a:t>Toestand na het ongeluk</a:t>
                      </a:r>
                      <a:endParaRPr lang="en-US" sz="2400" b="1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JA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NEE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509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Times" pitchFamily="18" charset="0"/>
                        </a:rPr>
                        <a:t>Overleden</a:t>
                      </a:r>
                      <a:endParaRPr lang="en-US" sz="20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smtClean="0">
                          <a:latin typeface="Times" pitchFamily="18" charset="0"/>
                        </a:rPr>
                        <a:t>510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1601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2111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9972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Times" pitchFamily="18" charset="0"/>
                        </a:rPr>
                        <a:t>Zwaargewond</a:t>
                      </a:r>
                      <a:endParaRPr lang="en-US" sz="20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156.184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90.264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246.448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7227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Times" pitchFamily="18" charset="0"/>
                        </a:rPr>
                        <a:t>Lichtgewond</a:t>
                      </a:r>
                      <a:r>
                        <a:rPr lang="nl-NL" sz="2000" baseline="0" dirty="0" smtClean="0">
                          <a:latin typeface="Times" pitchFamily="18" charset="0"/>
                        </a:rPr>
                        <a:t> of</a:t>
                      </a:r>
                      <a:endParaRPr lang="nl-NL" sz="2000" dirty="0" smtClean="0">
                        <a:latin typeface="Times" pitchFamily="18" charset="0"/>
                      </a:endParaRPr>
                    </a:p>
                    <a:p>
                      <a:r>
                        <a:rPr lang="nl-NL" sz="2000" dirty="0" smtClean="0">
                          <a:latin typeface="Times" pitchFamily="18" charset="0"/>
                        </a:rPr>
                        <a:t>niks aan de hand</a:t>
                      </a:r>
                      <a:endParaRPr lang="en-US" sz="2000" dirty="0" smtClean="0">
                        <a:latin typeface="Times" pitchFamily="18" charset="0"/>
                      </a:endParaRPr>
                    </a:p>
                    <a:p>
                      <a:endParaRPr lang="en-US" sz="20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256.184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72.261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328.445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7862">
                <a:tc>
                  <a:txBody>
                    <a:bodyPr/>
                    <a:lstStyle/>
                    <a:p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412.878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164.126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577.004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Ovaal 3"/>
          <p:cNvSpPr/>
          <p:nvPr/>
        </p:nvSpPr>
        <p:spPr>
          <a:xfrm flipH="1">
            <a:off x="2555776" y="1700808"/>
            <a:ext cx="1512888" cy="252095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008000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23851" y="5229200"/>
            <a:ext cx="5760318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40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conditionele kans op “overleden”, gegeven dat mensen </a:t>
            </a:r>
            <a:r>
              <a:rPr lang="nl-NL" altLang="en-US" sz="2400" b="1" u="sng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geen</a:t>
            </a:r>
            <a:r>
              <a:rPr lang="nl-NL" altLang="en-US" sz="240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 gordel dragen:</a:t>
            </a:r>
            <a:br>
              <a:rPr lang="nl-NL" altLang="en-US" sz="240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l-NL" alt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1601</a:t>
            </a:r>
            <a:r>
              <a:rPr lang="nl-NL" alt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 164.126 = 0,0098 (=</a:t>
            </a:r>
            <a:r>
              <a:rPr lang="nl-NL" alt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0,98%</a:t>
            </a:r>
            <a:r>
              <a:rPr lang="nl-NL" alt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nl-NL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Ovaal 3"/>
          <p:cNvSpPr/>
          <p:nvPr/>
        </p:nvSpPr>
        <p:spPr>
          <a:xfrm flipH="1">
            <a:off x="4211960" y="1628800"/>
            <a:ext cx="1512888" cy="252095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20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1084C5B9-CA6B-4FEC-8C9D-D93EF89FE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854560"/>
            <a:ext cx="5112568" cy="11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pPr eaLnBrk="1" hangingPunct="1"/>
            <a:r>
              <a:rPr lang="nl-NL" altLang="en-US" sz="4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Hypothesen:</a:t>
            </a:r>
          </a:p>
        </p:txBody>
      </p:sp>
      <p:sp>
        <p:nvSpPr>
          <p:cNvPr id="2560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nl-NL" sz="2800" dirty="0" smtClean="0"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lang="nl-NL" sz="2800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lang="nl-NL" sz="2800" dirty="0" smtClean="0">
                <a:latin typeface="Times New Roman" pitchFamily="18" charset="0"/>
                <a:ea typeface="+mn-ea"/>
                <a:cs typeface="Times New Roman" pitchFamily="18" charset="0"/>
              </a:rPr>
              <a:t>: De toestand na het ongeluk </a:t>
            </a:r>
            <a:r>
              <a:rPr lang="nl-NL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is </a:t>
            </a:r>
            <a:r>
              <a:rPr lang="nl-NL" sz="2800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onafhankelijk</a:t>
            </a:r>
            <a:r>
              <a:rPr lang="nl-NL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van het dragen van autogordels.</a:t>
            </a:r>
          </a:p>
          <a:p>
            <a:pPr>
              <a:buFont typeface="Arial" charset="0"/>
              <a:buChar char="•"/>
              <a:defRPr/>
            </a:pPr>
            <a:endParaRPr lang="nl-NL" sz="28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nl-NL" sz="2800" dirty="0" smtClean="0"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lang="nl-NL" sz="2800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lang="nl-NL" sz="2800" dirty="0" smtClean="0">
                <a:latin typeface="Times New Roman" pitchFamily="18" charset="0"/>
                <a:ea typeface="+mn-ea"/>
                <a:cs typeface="Times New Roman" pitchFamily="18" charset="0"/>
              </a:rPr>
              <a:t>: De toestand na het ongeluk </a:t>
            </a:r>
            <a:r>
              <a:rPr lang="nl-NL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is </a:t>
            </a:r>
            <a:r>
              <a:rPr lang="nl-NL" sz="2800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afhankelijk</a:t>
            </a:r>
            <a:r>
              <a:rPr lang="nl-NL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van het dragen van autogordels.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nl-NL" sz="2600" dirty="0" smtClean="0">
              <a:ea typeface="+mn-ea"/>
            </a:endParaRPr>
          </a:p>
        </p:txBody>
      </p:sp>
      <p:sp>
        <p:nvSpPr>
          <p:cNvPr id="20485" name="Rectangle 2"/>
          <p:cNvSpPr txBox="1">
            <a:spLocks noChangeArrowheads="1"/>
          </p:cNvSpPr>
          <p:nvPr/>
        </p:nvSpPr>
        <p:spPr bwMode="auto">
          <a:xfrm>
            <a:off x="0" y="0"/>
            <a:ext cx="89646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000" b="1">
                <a:solidFill>
                  <a:srgbClr val="002060"/>
                </a:solidFill>
              </a:rPr>
              <a:t>Chi-kwadraat toets </a:t>
            </a:r>
            <a:endParaRPr lang="en-US" altLang="en-US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1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647700"/>
          </a:xfrm>
        </p:spPr>
        <p:txBody>
          <a:bodyPr/>
          <a:lstStyle/>
          <a:p>
            <a:pPr eaLnBrk="1" hangingPunct="1"/>
            <a:r>
              <a:rPr lang="nl-NL" altLang="en-US" sz="4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 Chi-kwadraat toets:</a:t>
            </a:r>
          </a:p>
        </p:txBody>
      </p:sp>
      <p:sp>
        <p:nvSpPr>
          <p:cNvPr id="5124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68313" y="692697"/>
            <a:ext cx="8424862" cy="4104456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nl-NL" altLang="en-US" sz="28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Vergelijk de verwachte en de feitelijke (geobserveerde) frequenties met elkaar.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nl-NL" altLang="en-US" sz="28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nl-NL" altLang="en-US" sz="28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nl-NL" altLang="en-US" sz="28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nl-NL" altLang="en-US" sz="28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nl-NL" altLang="en-US" sz="28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nl-NL" altLang="en-US" sz="28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nl-NL" altLang="en-US" sz="28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nl-NL" altLang="en-US" sz="28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endParaRPr lang="nl-NL" altLang="en-US" sz="28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57498"/>
              </p:ext>
            </p:extLst>
          </p:nvPr>
        </p:nvGraphicFramePr>
        <p:xfrm>
          <a:off x="539750" y="2492896"/>
          <a:ext cx="5659438" cy="22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Vergelijking" r:id="rId4" imgW="1168400" imgH="457200" progId="Equation.3">
                  <p:embed/>
                </p:oleObj>
              </mc:Choice>
              <mc:Fallback>
                <p:oleObj name="Vergelijking" r:id="rId4" imgW="11684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492896"/>
                        <a:ext cx="5659438" cy="221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Gekromde verbindingslijn 8"/>
          <p:cNvCxnSpPr/>
          <p:nvPr/>
        </p:nvCxnSpPr>
        <p:spPr>
          <a:xfrm rot="10800000" flipV="1">
            <a:off x="3563938" y="1700808"/>
            <a:ext cx="3429000" cy="1355725"/>
          </a:xfrm>
          <a:prstGeom prst="curvedConnector3">
            <a:avLst>
              <a:gd name="adj1" fmla="val 137272"/>
            </a:avLst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7019925" y="1412776"/>
            <a:ext cx="13731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3000">
                <a:latin typeface="Times New Roman" pitchFamily="18" charset="0"/>
                <a:cs typeface="Times New Roman" pitchFamily="18" charset="0"/>
              </a:rPr>
              <a:t>feitelijk</a:t>
            </a:r>
            <a:endParaRPr lang="en-US" altLang="en-US" sz="3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Rechte verbindingslijn met pijl 20"/>
          <p:cNvCxnSpPr/>
          <p:nvPr/>
        </p:nvCxnSpPr>
        <p:spPr>
          <a:xfrm flipH="1">
            <a:off x="5364164" y="2835672"/>
            <a:ext cx="1512092" cy="377304"/>
          </a:xfrm>
          <a:prstGeom prst="straightConnector1">
            <a:avLst/>
          </a:prstGeom>
          <a:ln w="6032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20"/>
          <p:cNvCxnSpPr/>
          <p:nvPr/>
        </p:nvCxnSpPr>
        <p:spPr>
          <a:xfrm flipH="1">
            <a:off x="4787901" y="2924944"/>
            <a:ext cx="2088355" cy="1079549"/>
          </a:xfrm>
          <a:prstGeom prst="straightConnector1">
            <a:avLst/>
          </a:prstGeom>
          <a:ln w="6032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6659563" y="2132856"/>
            <a:ext cx="24844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3000">
                <a:latin typeface="Times New Roman" pitchFamily="18" charset="0"/>
                <a:cs typeface="Times New Roman" pitchFamily="18" charset="0"/>
              </a:rPr>
              <a:t>verwacht </a:t>
            </a:r>
            <a:br>
              <a:rPr lang="nl-NL" altLang="en-US" sz="3000">
                <a:latin typeface="Times New Roman" pitchFamily="18" charset="0"/>
                <a:cs typeface="Times New Roman" pitchFamily="18" charset="0"/>
              </a:rPr>
            </a:br>
            <a:r>
              <a:rPr lang="nl-NL" altLang="en-US" sz="2800">
                <a:latin typeface="Times New Roman" pitchFamily="18" charset="0"/>
                <a:cs typeface="Times New Roman" pitchFamily="18" charset="0"/>
              </a:rPr>
              <a:t>(als H</a:t>
            </a:r>
            <a:r>
              <a:rPr lang="nl-NL" altLang="en-US" sz="2800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nl-NL" altLang="en-US" sz="2800">
                <a:latin typeface="Times New Roman" pitchFamily="18" charset="0"/>
                <a:cs typeface="Times New Roman" pitchFamily="18" charset="0"/>
              </a:rPr>
              <a:t> waar is)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1" y="5877272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en-US" sz="2000" i="1">
                <a:latin typeface="Times New Roman" pitchFamily="18" charset="0"/>
                <a:cs typeface="Times New Roman" pitchFamily="18" charset="0"/>
              </a:rPr>
              <a:t>Assumpties</a:t>
            </a:r>
            <a:r>
              <a:rPr lang="nl-NL" altLang="en-US" sz="2000">
                <a:latin typeface="Times New Roman" pitchFamily="18" charset="0"/>
                <a:cs typeface="Times New Roman" pitchFamily="18" charset="0"/>
              </a:rPr>
              <a:t>: random (=aselecte) steekproef, en f</a:t>
            </a:r>
            <a:r>
              <a:rPr lang="nl-NL" altLang="en-US" sz="2000" baseline="-250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nl-NL" altLang="en-US" sz="2000">
                <a:latin typeface="Times New Roman" pitchFamily="18" charset="0"/>
                <a:cs typeface="Times New Roman" pitchFamily="18" charset="0"/>
              </a:rPr>
              <a:t> ≥ 5 (per cel)</a:t>
            </a:r>
          </a:p>
          <a:p>
            <a:endParaRPr lang="en-US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 idx="4294967295"/>
          </p:nvPr>
        </p:nvSpPr>
        <p:spPr>
          <a:xfrm>
            <a:off x="457200" y="1"/>
            <a:ext cx="8229600" cy="620688"/>
          </a:xfrm>
        </p:spPr>
        <p:txBody>
          <a:bodyPr/>
          <a:lstStyle/>
          <a:p>
            <a:pPr eaLnBrk="1" hangingPunct="1"/>
            <a:r>
              <a:rPr lang="nl-NL" altLang="en-US" sz="35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VERWACHTING (</a:t>
            </a:r>
            <a:r>
              <a:rPr lang="nl-NL" altLang="en-US" sz="3500" i="1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</a:t>
            </a:r>
            <a:r>
              <a:rPr lang="nl-NL" altLang="en-US" sz="3500" baseline="-250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</a:t>
            </a:r>
            <a:r>
              <a:rPr lang="nl-NL" altLang="en-US" sz="35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</a:t>
            </a:r>
            <a:endParaRPr lang="en-US" altLang="en-US" sz="3500" smtClean="0">
              <a:solidFill>
                <a:srgbClr val="008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16916832"/>
              </p:ext>
            </p:extLst>
          </p:nvPr>
        </p:nvGraphicFramePr>
        <p:xfrm>
          <a:off x="179512" y="692697"/>
          <a:ext cx="6696744" cy="4106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6885"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Dragen</a:t>
                      </a:r>
                      <a:r>
                        <a:rPr lang="nl-NL" sz="2400" b="1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 van g</a:t>
                      </a:r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ordels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7090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latin typeface="Times" pitchFamily="18" charset="0"/>
                        </a:rPr>
                        <a:t>Toestand na het ongeluk</a:t>
                      </a:r>
                      <a:endParaRPr lang="en-US" sz="2400" b="1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JA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NEE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275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Overleden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2111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8275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Zwaargewond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246.448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1638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Lichtgewond</a:t>
                      </a:r>
                      <a:r>
                        <a:rPr lang="nl-NL" sz="2200" baseline="0" dirty="0" smtClean="0">
                          <a:latin typeface="Times" pitchFamily="18" charset="0"/>
                        </a:rPr>
                        <a:t> of</a:t>
                      </a:r>
                      <a:endParaRPr lang="nl-NL" sz="2200" dirty="0" smtClean="0">
                        <a:latin typeface="Times" pitchFamily="18" charset="0"/>
                      </a:endParaRPr>
                    </a:p>
                    <a:p>
                      <a:r>
                        <a:rPr lang="nl-NL" sz="2200" dirty="0" smtClean="0">
                          <a:latin typeface="Times" pitchFamily="18" charset="0"/>
                        </a:rPr>
                        <a:t>niks aan de hand</a:t>
                      </a:r>
                      <a:endParaRPr lang="en-US" sz="2200" dirty="0" smtClean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328.445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275">
                <a:tc>
                  <a:txBody>
                    <a:bodyPr/>
                    <a:lstStyle/>
                    <a:p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412.878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164.126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577.004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1543" name="TextBox 6"/>
          <p:cNvSpPr txBox="1">
            <a:spLocks noChangeArrowheads="1"/>
          </p:cNvSpPr>
          <p:nvPr/>
        </p:nvSpPr>
        <p:spPr bwMode="auto">
          <a:xfrm>
            <a:off x="179512" y="4869160"/>
            <a:ext cx="6336703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eaLnBrk="1" hangingPunct="1"/>
            <a:r>
              <a:rPr lang="nl-NL" alt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Observed counts</a:t>
            </a:r>
            <a:r>
              <a:rPr lang="nl-NL" altLang="en-US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de waardes die je vindt in je steekproef.</a:t>
            </a:r>
          </a:p>
          <a:p>
            <a:pPr marL="0" lvl="1" eaLnBrk="1" hangingPunct="1"/>
            <a:r>
              <a:rPr lang="nl-NL" altLang="en-US" sz="2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Expected counts</a:t>
            </a:r>
            <a:r>
              <a:rPr lang="nl-NL" altLang="en-US" sz="26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de waardes die je zou verwachten als de nulhypothese waar zou zijn.</a:t>
            </a:r>
          </a:p>
          <a:p>
            <a:pPr eaLnBrk="1" hangingPunct="1"/>
            <a:endParaRPr lang="en-US" altLang="en-US"/>
          </a:p>
        </p:txBody>
      </p:sp>
      <p:sp>
        <p:nvSpPr>
          <p:cNvPr id="6" name="Ovaal 4"/>
          <p:cNvSpPr/>
          <p:nvPr/>
        </p:nvSpPr>
        <p:spPr>
          <a:xfrm>
            <a:off x="4283968" y="2276475"/>
            <a:ext cx="935037" cy="576263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 idx="4294967295"/>
          </p:nvPr>
        </p:nvSpPr>
        <p:spPr>
          <a:xfrm>
            <a:off x="457200" y="1"/>
            <a:ext cx="8229600" cy="620688"/>
          </a:xfrm>
        </p:spPr>
        <p:txBody>
          <a:bodyPr/>
          <a:lstStyle/>
          <a:p>
            <a:pPr eaLnBrk="1" hangingPunct="1"/>
            <a:r>
              <a:rPr lang="nl-NL" altLang="en-US" sz="35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VERWACHTING (</a:t>
            </a:r>
            <a:r>
              <a:rPr lang="nl-NL" altLang="en-US" sz="3500" i="1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</a:t>
            </a:r>
            <a:r>
              <a:rPr lang="nl-NL" altLang="en-US" sz="3500" baseline="-250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</a:t>
            </a:r>
            <a:r>
              <a:rPr lang="nl-NL" altLang="en-US" sz="35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</a:t>
            </a:r>
            <a:endParaRPr lang="en-US" altLang="en-US" sz="3500" smtClean="0">
              <a:solidFill>
                <a:srgbClr val="008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8642291"/>
              </p:ext>
            </p:extLst>
          </p:nvPr>
        </p:nvGraphicFramePr>
        <p:xfrm>
          <a:off x="179512" y="692697"/>
          <a:ext cx="6696744" cy="4106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6885"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Dragen</a:t>
                      </a:r>
                      <a:r>
                        <a:rPr lang="nl-NL" sz="2400" b="1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 van g</a:t>
                      </a:r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ordels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7090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latin typeface="Times" pitchFamily="18" charset="0"/>
                        </a:rPr>
                        <a:t>Toestand na het ongeluk</a:t>
                      </a:r>
                      <a:endParaRPr lang="en-US" sz="2400" b="1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JA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NEE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275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Overleden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2111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8275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Zwaargewond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246.448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1638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Lichtgewond</a:t>
                      </a:r>
                      <a:r>
                        <a:rPr lang="nl-NL" sz="2200" baseline="0" dirty="0" smtClean="0">
                          <a:latin typeface="Times" pitchFamily="18" charset="0"/>
                        </a:rPr>
                        <a:t> of</a:t>
                      </a:r>
                      <a:endParaRPr lang="nl-NL" sz="2200" dirty="0" smtClean="0">
                        <a:latin typeface="Times" pitchFamily="18" charset="0"/>
                      </a:endParaRPr>
                    </a:p>
                    <a:p>
                      <a:r>
                        <a:rPr lang="nl-NL" sz="2200" dirty="0" smtClean="0">
                          <a:latin typeface="Times" pitchFamily="18" charset="0"/>
                        </a:rPr>
                        <a:t>niks aan de hand</a:t>
                      </a:r>
                      <a:endParaRPr lang="en-US" sz="2200" dirty="0" smtClean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328.445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275">
                <a:tc>
                  <a:txBody>
                    <a:bodyPr/>
                    <a:lstStyle/>
                    <a:p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412.878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164.126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577.004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Ovaal 4"/>
          <p:cNvSpPr/>
          <p:nvPr/>
        </p:nvSpPr>
        <p:spPr>
          <a:xfrm>
            <a:off x="4283968" y="2276475"/>
            <a:ext cx="935037" cy="576263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512" y="5085184"/>
            <a:ext cx="533992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proportie kolom * proportie rij * totaal</a:t>
            </a:r>
          </a:p>
          <a:p>
            <a:pPr eaLnBrk="1" hangingPunct="1"/>
            <a:r>
              <a:rPr lang="nl-NL" altLang="en-US" sz="2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alt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(overleden) </a:t>
            </a:r>
            <a:r>
              <a:rPr lang="nl-NL" alt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nl-NL" altLang="en-US" sz="25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alt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(geen gordel) * totale n</a:t>
            </a:r>
          </a:p>
        </p:txBody>
      </p:sp>
      <p:sp>
        <p:nvSpPr>
          <p:cNvPr id="8" name="Ovaal 4"/>
          <p:cNvSpPr/>
          <p:nvPr/>
        </p:nvSpPr>
        <p:spPr>
          <a:xfrm>
            <a:off x="5868144" y="2276872"/>
            <a:ext cx="1152525" cy="6477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/>
          </a:p>
        </p:txBody>
      </p:sp>
      <p:sp>
        <p:nvSpPr>
          <p:cNvPr id="9" name="Ovaal 4"/>
          <p:cNvSpPr/>
          <p:nvPr/>
        </p:nvSpPr>
        <p:spPr>
          <a:xfrm>
            <a:off x="3923928" y="4221088"/>
            <a:ext cx="1152525" cy="6477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/>
          </a:p>
        </p:txBody>
      </p:sp>
      <p:sp>
        <p:nvSpPr>
          <p:cNvPr id="10" name="Ovaal 4"/>
          <p:cNvSpPr/>
          <p:nvPr/>
        </p:nvSpPr>
        <p:spPr>
          <a:xfrm>
            <a:off x="5795963" y="4149725"/>
            <a:ext cx="1152525" cy="6477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58719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 idx="4294967295"/>
          </p:nvPr>
        </p:nvSpPr>
        <p:spPr>
          <a:xfrm>
            <a:off x="457200" y="1"/>
            <a:ext cx="8229600" cy="620688"/>
          </a:xfrm>
        </p:spPr>
        <p:txBody>
          <a:bodyPr/>
          <a:lstStyle/>
          <a:p>
            <a:pPr eaLnBrk="1" hangingPunct="1"/>
            <a:r>
              <a:rPr lang="nl-NL" altLang="en-US" sz="35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VERWACHTING (</a:t>
            </a:r>
            <a:r>
              <a:rPr lang="nl-NL" altLang="en-US" sz="3500" i="1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</a:t>
            </a:r>
            <a:r>
              <a:rPr lang="nl-NL" altLang="en-US" sz="3500" baseline="-250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</a:t>
            </a:r>
            <a:r>
              <a:rPr lang="nl-NL" altLang="en-US" sz="35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</a:t>
            </a:r>
            <a:endParaRPr lang="en-US" altLang="en-US" sz="3500" smtClean="0">
              <a:solidFill>
                <a:srgbClr val="008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69873005"/>
              </p:ext>
            </p:extLst>
          </p:nvPr>
        </p:nvGraphicFramePr>
        <p:xfrm>
          <a:off x="179512" y="692697"/>
          <a:ext cx="6696744" cy="4106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6885"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Dragen</a:t>
                      </a:r>
                      <a:r>
                        <a:rPr lang="nl-NL" sz="2400" b="1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 van g</a:t>
                      </a:r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ordels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7090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latin typeface="Times" pitchFamily="18" charset="0"/>
                        </a:rPr>
                        <a:t>Toestand na het ongeluk</a:t>
                      </a:r>
                      <a:endParaRPr lang="en-US" sz="2400" b="1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JA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NEE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275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Overleden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600,5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2111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8275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Zwaargewond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246.448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1638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Lichtgewond</a:t>
                      </a:r>
                      <a:r>
                        <a:rPr lang="nl-NL" sz="2200" baseline="0" dirty="0" smtClean="0">
                          <a:latin typeface="Times" pitchFamily="18" charset="0"/>
                        </a:rPr>
                        <a:t> of</a:t>
                      </a:r>
                      <a:endParaRPr lang="nl-NL" sz="2200" dirty="0" smtClean="0">
                        <a:latin typeface="Times" pitchFamily="18" charset="0"/>
                      </a:endParaRPr>
                    </a:p>
                    <a:p>
                      <a:r>
                        <a:rPr lang="nl-NL" sz="2200" dirty="0" smtClean="0">
                          <a:latin typeface="Times" pitchFamily="18" charset="0"/>
                        </a:rPr>
                        <a:t>niks aan de hand</a:t>
                      </a:r>
                      <a:endParaRPr lang="en-US" sz="2200" dirty="0" smtClean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328.445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275">
                <a:tc>
                  <a:txBody>
                    <a:bodyPr/>
                    <a:lstStyle/>
                    <a:p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412.878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164.126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577.004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512" y="5085184"/>
            <a:ext cx="7044635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proportie kolom * proportie rij * totaal</a:t>
            </a:r>
          </a:p>
          <a:p>
            <a:pPr eaLnBrk="1" hangingPunct="1"/>
            <a:r>
              <a:rPr lang="nl-NL" altLang="en-US" sz="2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alt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(overleden) </a:t>
            </a:r>
            <a:r>
              <a:rPr lang="nl-NL" alt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nl-NL" altLang="en-US" sz="25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alt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(geen gordel) * totale n</a:t>
            </a:r>
          </a:p>
          <a:p>
            <a:pPr eaLnBrk="1" hangingPunct="1"/>
            <a:r>
              <a:rPr lang="nl-NL" alt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nl-NL" alt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2111 / 577.004</a:t>
            </a:r>
            <a:r>
              <a:rPr lang="nl-NL" alt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nl-NL" alt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(164.126 / 577.004) * 577.004 = </a:t>
            </a:r>
            <a:r>
              <a:rPr lang="nl-NL" alt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600,5 </a:t>
            </a:r>
            <a:endParaRPr lang="en-US" alt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al 4"/>
          <p:cNvSpPr/>
          <p:nvPr/>
        </p:nvSpPr>
        <p:spPr>
          <a:xfrm>
            <a:off x="5868144" y="2276872"/>
            <a:ext cx="1152525" cy="6477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/>
          </a:p>
        </p:txBody>
      </p:sp>
      <p:sp>
        <p:nvSpPr>
          <p:cNvPr id="10" name="Ovaal 4"/>
          <p:cNvSpPr/>
          <p:nvPr/>
        </p:nvSpPr>
        <p:spPr>
          <a:xfrm>
            <a:off x="5795963" y="4149725"/>
            <a:ext cx="1152525" cy="6477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87407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1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 idx="4294967295"/>
          </p:nvPr>
        </p:nvSpPr>
        <p:spPr>
          <a:xfrm>
            <a:off x="457200" y="1"/>
            <a:ext cx="8229600" cy="620688"/>
          </a:xfrm>
        </p:spPr>
        <p:txBody>
          <a:bodyPr/>
          <a:lstStyle/>
          <a:p>
            <a:pPr eaLnBrk="1" hangingPunct="1"/>
            <a:r>
              <a:rPr lang="nl-NL" altLang="en-US" sz="35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VERWACHTING (</a:t>
            </a:r>
            <a:r>
              <a:rPr lang="nl-NL" altLang="en-US" sz="3500" i="1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</a:t>
            </a:r>
            <a:r>
              <a:rPr lang="nl-NL" altLang="en-US" sz="3500" baseline="-250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</a:t>
            </a:r>
            <a:r>
              <a:rPr lang="nl-NL" altLang="en-US" sz="35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</a:t>
            </a:r>
            <a:endParaRPr lang="en-US" altLang="en-US" sz="3500" smtClean="0">
              <a:solidFill>
                <a:srgbClr val="008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27575305"/>
              </p:ext>
            </p:extLst>
          </p:nvPr>
        </p:nvGraphicFramePr>
        <p:xfrm>
          <a:off x="179512" y="692697"/>
          <a:ext cx="6696744" cy="4106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6885"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Dragen</a:t>
                      </a:r>
                      <a:r>
                        <a:rPr lang="nl-NL" sz="2400" b="1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 van g</a:t>
                      </a:r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ordels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7090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latin typeface="Times" pitchFamily="18" charset="0"/>
                        </a:rPr>
                        <a:t>Toestand na het ongeluk</a:t>
                      </a:r>
                      <a:endParaRPr lang="en-US" sz="2400" b="1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JA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NEE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275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Overleden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600,5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2111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8275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Zwaargewond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246.448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1638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Lichtgewond</a:t>
                      </a:r>
                      <a:r>
                        <a:rPr lang="nl-NL" sz="2200" baseline="0" dirty="0" smtClean="0">
                          <a:latin typeface="Times" pitchFamily="18" charset="0"/>
                        </a:rPr>
                        <a:t> of</a:t>
                      </a:r>
                      <a:endParaRPr lang="nl-NL" sz="2200" dirty="0" smtClean="0">
                        <a:latin typeface="Times" pitchFamily="18" charset="0"/>
                      </a:endParaRPr>
                    </a:p>
                    <a:p>
                      <a:r>
                        <a:rPr lang="nl-NL" sz="2200" dirty="0" smtClean="0">
                          <a:latin typeface="Times" pitchFamily="18" charset="0"/>
                        </a:rPr>
                        <a:t>niks aan de hand</a:t>
                      </a:r>
                      <a:endParaRPr lang="en-US" sz="2200" dirty="0" smtClean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328.445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275">
                <a:tc>
                  <a:txBody>
                    <a:bodyPr/>
                    <a:lstStyle/>
                    <a:p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412.878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164.126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577.004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512" y="5085184"/>
            <a:ext cx="7044635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proportie kolom * proportie rij * totaal</a:t>
            </a:r>
          </a:p>
          <a:p>
            <a:pPr eaLnBrk="1" hangingPunct="1"/>
            <a:r>
              <a:rPr lang="nl-NL" altLang="en-US" sz="2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alt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(overleden) </a:t>
            </a:r>
            <a:r>
              <a:rPr lang="nl-NL" alt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nl-NL" altLang="en-US" sz="25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alt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(geen gordel) * totale n</a:t>
            </a:r>
          </a:p>
          <a:p>
            <a:pPr eaLnBrk="1" hangingPunct="1"/>
            <a:r>
              <a:rPr lang="nl-NL" alt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nl-NL" alt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2111 / 577.004</a:t>
            </a:r>
            <a:r>
              <a:rPr lang="nl-NL" alt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* </a:t>
            </a:r>
            <a:r>
              <a:rPr lang="nl-NL" alt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(164.126 / 577.004) </a:t>
            </a:r>
            <a:r>
              <a:rPr lang="nl-NL" alt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577.004 = </a:t>
            </a:r>
            <a:r>
              <a:rPr lang="nl-NL" alt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600,5 </a:t>
            </a:r>
            <a:endParaRPr lang="en-US" alt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al 4"/>
          <p:cNvSpPr/>
          <p:nvPr/>
        </p:nvSpPr>
        <p:spPr>
          <a:xfrm>
            <a:off x="3995936" y="4149080"/>
            <a:ext cx="1152525" cy="6477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/>
          </a:p>
        </p:txBody>
      </p:sp>
      <p:sp>
        <p:nvSpPr>
          <p:cNvPr id="10" name="Ovaal 4"/>
          <p:cNvSpPr/>
          <p:nvPr/>
        </p:nvSpPr>
        <p:spPr>
          <a:xfrm>
            <a:off x="5795963" y="4149725"/>
            <a:ext cx="1152525" cy="6477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17778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10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 idx="4294967295"/>
          </p:nvPr>
        </p:nvSpPr>
        <p:spPr>
          <a:xfrm>
            <a:off x="457200" y="1"/>
            <a:ext cx="8229600" cy="620688"/>
          </a:xfrm>
        </p:spPr>
        <p:txBody>
          <a:bodyPr/>
          <a:lstStyle/>
          <a:p>
            <a:pPr eaLnBrk="1" hangingPunct="1"/>
            <a:r>
              <a:rPr lang="nl-NL" altLang="en-US" sz="35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VERWACHTING (</a:t>
            </a:r>
            <a:r>
              <a:rPr lang="nl-NL" altLang="en-US" sz="3500" i="1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</a:t>
            </a:r>
            <a:r>
              <a:rPr lang="nl-NL" altLang="en-US" sz="3500" baseline="-250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</a:t>
            </a:r>
            <a:r>
              <a:rPr lang="nl-NL" altLang="en-US" sz="35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</a:t>
            </a:r>
            <a:endParaRPr lang="en-US" altLang="en-US" sz="3500" smtClean="0">
              <a:solidFill>
                <a:srgbClr val="008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14613920"/>
              </p:ext>
            </p:extLst>
          </p:nvPr>
        </p:nvGraphicFramePr>
        <p:xfrm>
          <a:off x="179512" y="692697"/>
          <a:ext cx="6696744" cy="4106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6885"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Dragen</a:t>
                      </a:r>
                      <a:r>
                        <a:rPr lang="nl-NL" sz="2400" b="1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 van g</a:t>
                      </a:r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ordels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7090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latin typeface="Times" pitchFamily="18" charset="0"/>
                        </a:rPr>
                        <a:t>Toestand na het ongeluk</a:t>
                      </a:r>
                      <a:endParaRPr lang="en-US" sz="2400" b="1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JA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NEE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275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Overleden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600,5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2111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8275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Zwaargewond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70.098,2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246.448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1638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Lichtgewond</a:t>
                      </a:r>
                      <a:r>
                        <a:rPr lang="nl-NL" sz="2200" baseline="0" dirty="0" smtClean="0">
                          <a:latin typeface="Times" pitchFamily="18" charset="0"/>
                        </a:rPr>
                        <a:t> of</a:t>
                      </a:r>
                      <a:endParaRPr lang="nl-NL" sz="2200" dirty="0" smtClean="0">
                        <a:latin typeface="Times" pitchFamily="18" charset="0"/>
                      </a:endParaRPr>
                    </a:p>
                    <a:p>
                      <a:r>
                        <a:rPr lang="nl-NL" sz="2200" dirty="0" smtClean="0">
                          <a:latin typeface="Times" pitchFamily="18" charset="0"/>
                        </a:rPr>
                        <a:t>niks aan de hand</a:t>
                      </a:r>
                      <a:endParaRPr lang="en-US" sz="2200" dirty="0" smtClean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328.445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275">
                <a:tc>
                  <a:txBody>
                    <a:bodyPr/>
                    <a:lstStyle/>
                    <a:p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412.878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164.126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577.004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Ovaal 4"/>
          <p:cNvSpPr/>
          <p:nvPr/>
        </p:nvSpPr>
        <p:spPr>
          <a:xfrm>
            <a:off x="3995936" y="4149080"/>
            <a:ext cx="1152525" cy="6477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/>
          </a:p>
        </p:txBody>
      </p:sp>
      <p:sp>
        <p:nvSpPr>
          <p:cNvPr id="10" name="Ovaal 4"/>
          <p:cNvSpPr/>
          <p:nvPr/>
        </p:nvSpPr>
        <p:spPr>
          <a:xfrm>
            <a:off x="5795963" y="2852936"/>
            <a:ext cx="1152525" cy="6477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07504" y="5084763"/>
            <a:ext cx="717935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proportie kolom * proportie rij * totaal</a:t>
            </a:r>
          </a:p>
          <a:p>
            <a:pPr eaLnBrk="1" hangingPunct="1"/>
            <a:r>
              <a:rPr lang="nl-NL" altLang="en-US" sz="23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altLang="en-US"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(zwaargewond) * </a:t>
            </a:r>
            <a:r>
              <a:rPr lang="nl-NL" altLang="en-US" sz="23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altLang="en-US"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(geen gordel) * totale n</a:t>
            </a:r>
          </a:p>
          <a:p>
            <a:pPr eaLnBrk="1" hangingPunct="1"/>
            <a:r>
              <a:rPr lang="nl-NL" altLang="en-US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(246.448/577.004) * (164.126/577.004) * 577.004 = 70.098,2 </a:t>
            </a:r>
            <a:endParaRPr lang="en-US" altLang="en-US" sz="2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Rechte verbindingslijn met pijl 21"/>
          <p:cNvCxnSpPr/>
          <p:nvPr/>
        </p:nvCxnSpPr>
        <p:spPr>
          <a:xfrm flipH="1" flipV="1">
            <a:off x="4932040" y="3356993"/>
            <a:ext cx="1368149" cy="2448271"/>
          </a:xfrm>
          <a:prstGeom prst="straightConnector1">
            <a:avLst/>
          </a:prstGeom>
          <a:ln w="603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al 4"/>
          <p:cNvSpPr/>
          <p:nvPr/>
        </p:nvSpPr>
        <p:spPr>
          <a:xfrm>
            <a:off x="5795739" y="4149080"/>
            <a:ext cx="1152525" cy="6477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6254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10" grpId="0" animBg="1" autoUpdateAnimBg="0"/>
      <p:bldP spid="1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 idx="4294967295"/>
          </p:nvPr>
        </p:nvSpPr>
        <p:spPr>
          <a:xfrm>
            <a:off x="457200" y="-27384"/>
            <a:ext cx="8229600" cy="417512"/>
          </a:xfrm>
        </p:spPr>
        <p:txBody>
          <a:bodyPr/>
          <a:lstStyle/>
          <a:p>
            <a:pPr eaLnBrk="1" hangingPunct="1"/>
            <a:r>
              <a:rPr lang="nl-NL" altLang="en-US" sz="35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VERWACHTING</a:t>
            </a:r>
            <a:endParaRPr lang="en-US" altLang="en-US" sz="3500" smtClean="0">
              <a:solidFill>
                <a:srgbClr val="008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38822201"/>
              </p:ext>
            </p:extLst>
          </p:nvPr>
        </p:nvGraphicFramePr>
        <p:xfrm>
          <a:off x="539750" y="476672"/>
          <a:ext cx="8135938" cy="4100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56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44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39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7576"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8" marB="457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Dragen</a:t>
                      </a:r>
                      <a:r>
                        <a:rPr lang="nl-NL" sz="2400" b="1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 van g</a:t>
                      </a:r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ordels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8" marB="457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8" marB="457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1896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latin typeface="Times" pitchFamily="18" charset="0"/>
                        </a:rPr>
                        <a:t>Toestand na het ongeluk</a:t>
                      </a:r>
                      <a:endParaRPr lang="en-US" sz="2400" b="1" dirty="0">
                        <a:latin typeface="Times" pitchFamily="18" charset="0"/>
                      </a:endParaRPr>
                    </a:p>
                  </a:txBody>
                  <a:tcPr marL="91431" marR="91431" marT="45728" marB="4572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JA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8" marB="4572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NEE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8" marB="4572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28" marB="4572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3759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Overleden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8" marB="45728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1510,5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8" marB="4572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600,5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8" marB="4572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2111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8" marB="4572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7576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Zwaargewond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8" marB="45728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176.349,8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8" marB="4572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70.098,2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8" marB="4572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246.448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8" marB="4572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2130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Lichtgewond</a:t>
                      </a:r>
                      <a:r>
                        <a:rPr lang="nl-NL" sz="2200" baseline="0" dirty="0" smtClean="0">
                          <a:latin typeface="Times" pitchFamily="18" charset="0"/>
                        </a:rPr>
                        <a:t> of</a:t>
                      </a:r>
                      <a:endParaRPr lang="nl-NL" sz="2200" dirty="0" smtClean="0">
                        <a:latin typeface="Times" pitchFamily="18" charset="0"/>
                      </a:endParaRPr>
                    </a:p>
                    <a:p>
                      <a:r>
                        <a:rPr lang="nl-NL" sz="2200" dirty="0" smtClean="0">
                          <a:latin typeface="Times" pitchFamily="18" charset="0"/>
                        </a:rPr>
                        <a:t>niks aan de hand</a:t>
                      </a:r>
                      <a:endParaRPr lang="en-US" sz="2200" dirty="0" smtClean="0">
                        <a:latin typeface="Times" pitchFamily="18" charset="0"/>
                      </a:endParaRPr>
                    </a:p>
                  </a:txBody>
                  <a:tcPr marL="91431" marR="91431" marT="45728" marB="45728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235.017,7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8" marB="4572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93.427,3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8" marB="4572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328.445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8" marB="4572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7576">
                <a:tc>
                  <a:txBody>
                    <a:bodyPr/>
                    <a:lstStyle/>
                    <a:p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28" marB="45728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412.878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8" marB="45728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164.126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8" marB="45728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577.004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8" marB="4572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395536" y="1"/>
            <a:ext cx="7200800" cy="476672"/>
          </a:xfrm>
        </p:spPr>
        <p:txBody>
          <a:bodyPr/>
          <a:lstStyle/>
          <a:p>
            <a:pPr algn="l"/>
            <a:r>
              <a:rPr lang="nl-NL" altLang="en-US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Inferentiële statistiek: overzicht van de stof</a:t>
            </a:r>
          </a:p>
        </p:txBody>
      </p:sp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981579"/>
              </p:ext>
            </p:extLst>
          </p:nvPr>
        </p:nvGraphicFramePr>
        <p:xfrm>
          <a:off x="251521" y="476672"/>
          <a:ext cx="8640958" cy="4639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87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70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8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9037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Aantal</a:t>
                      </a:r>
                    </a:p>
                    <a:p>
                      <a:pPr algn="ctr"/>
                      <a:r>
                        <a:rPr lang="nl-NL" sz="1600" dirty="0" smtClean="0"/>
                        <a:t>variabelen</a:t>
                      </a:r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Soort variabele(n)</a:t>
                      </a:r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Betrouwbaarheidsinterval</a:t>
                      </a:r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Hypothesetoets</a:t>
                      </a:r>
                      <a:endParaRPr lang="nl-N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0033">
                <a:tc>
                  <a:txBody>
                    <a:bodyPr/>
                    <a:lstStyle/>
                    <a:p>
                      <a:pPr lvl="0" algn="ctr"/>
                      <a:r>
                        <a:rPr lang="nl-NL" sz="1600" dirty="0" smtClean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l-NL" sz="1600" dirty="0" smtClean="0"/>
                        <a:t>Categorisch</a:t>
                      </a:r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anchor="ctr">
                    <a:blipFill rotWithShape="1">
                      <a:blip r:embed="rId4"/>
                      <a:stretch>
                        <a:fillRect l="-138346" t="-100000" r="-85714" b="-47346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anchor="ctr">
                    <a:blipFill rotWithShape="1">
                      <a:blip r:embed="rId4"/>
                      <a:stretch>
                        <a:fillRect l="-278070" t="-100000" b="-473469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405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1</a:t>
                      </a:r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Kwantitatief</a:t>
                      </a:r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anchor="ctr">
                    <a:blipFill rotWithShape="1">
                      <a:blip r:embed="rId4"/>
                      <a:stretch>
                        <a:fillRect l="-138346" t="-220225" r="-85714" b="-42134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anchor="ctr">
                    <a:blipFill rotWithShape="1">
                      <a:blip r:embed="rId4"/>
                      <a:stretch>
                        <a:fillRect l="-278070" t="-220225" b="-421348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9037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/>
                        <a:t>2 (of meer)</a:t>
                      </a:r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Kwantitatief</a:t>
                      </a:r>
                      <a:r>
                        <a:rPr lang="nl-NL" sz="1600" baseline="0" dirty="0" smtClean="0"/>
                        <a:t> en 2 onafhankelijke g</a:t>
                      </a:r>
                      <a:r>
                        <a:rPr lang="nl-NL" sz="1600" dirty="0" smtClean="0"/>
                        <a:t>roepen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anchor="ctr">
                    <a:blipFill rotWithShape="1">
                      <a:blip r:embed="rId4"/>
                      <a:stretch>
                        <a:fillRect l="-138346" t="-303191" r="-85714" b="-2989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anchor="ctr">
                    <a:blipFill rotWithShape="1">
                      <a:blip r:embed="rId4"/>
                      <a:stretch>
                        <a:fillRect l="-278070" t="-303191" b="-298936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9037">
                <a:tc vMerge="1"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Kwantitatief en 2</a:t>
                      </a:r>
                      <a:r>
                        <a:rPr lang="nl-NL" sz="1600" baseline="0" dirty="0" smtClean="0"/>
                        <a:t> </a:t>
                      </a:r>
                      <a:r>
                        <a:rPr lang="nl-NL" sz="1600" dirty="0" smtClean="0"/>
                        <a:t>afhankelijke</a:t>
                      </a:r>
                      <a:r>
                        <a:rPr lang="nl-NL" sz="1600" baseline="0" dirty="0" smtClean="0"/>
                        <a:t> g</a:t>
                      </a:r>
                      <a:r>
                        <a:rPr lang="nl-NL" sz="1600" dirty="0" smtClean="0"/>
                        <a:t>roepen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anchor="ctr">
                    <a:blipFill rotWithShape="1">
                      <a:blip r:embed="rId4"/>
                      <a:stretch>
                        <a:fillRect l="-138346" t="-398947" r="-85714" b="-19578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87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Categorisch</a:t>
                      </a:r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err="1" smtClean="0"/>
                        <a:t>chi</a:t>
                      </a:r>
                      <a:r>
                        <a:rPr lang="nl-NL" sz="1600" dirty="0" smtClean="0"/>
                        <a:t>-kwadraat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9037">
                <a:tc vMerge="1"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Y= Kwantitatief </a:t>
                      </a:r>
                    </a:p>
                    <a:p>
                      <a:pPr algn="ctr"/>
                      <a:r>
                        <a:rPr lang="nl-NL" sz="1600" dirty="0" smtClean="0"/>
                        <a:t>X=</a:t>
                      </a:r>
                      <a:r>
                        <a:rPr lang="nl-NL" sz="1600" baseline="0" dirty="0" smtClean="0"/>
                        <a:t> Kwantitatief en/of categorisch</a:t>
                      </a:r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correlatie en</a:t>
                      </a:r>
                    </a:p>
                    <a:p>
                      <a:pPr algn="ctr"/>
                      <a:r>
                        <a:rPr lang="nl-NL" sz="1600" dirty="0" smtClean="0"/>
                        <a:t>regressie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Rechthoek 8"/>
          <p:cNvSpPr/>
          <p:nvPr/>
        </p:nvSpPr>
        <p:spPr>
          <a:xfrm>
            <a:off x="1551881" y="1124744"/>
            <a:ext cx="7272337" cy="273630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graphicFrame>
        <p:nvGraphicFramePr>
          <p:cNvPr id="40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480400"/>
              </p:ext>
            </p:extLst>
          </p:nvPr>
        </p:nvGraphicFramePr>
        <p:xfrm>
          <a:off x="7115175" y="3356992"/>
          <a:ext cx="13271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1" name="Vergelijking" r:id="rId5" imgW="368300" imgH="139700" progId="Equation.3">
                  <p:embed/>
                </p:oleObj>
              </mc:Choice>
              <mc:Fallback>
                <p:oleObj name="Vergelijking" r:id="rId5" imgW="3683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3356992"/>
                        <a:ext cx="13271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Box 1"/>
          <p:cNvSpPr txBox="1">
            <a:spLocks noChangeArrowheads="1"/>
          </p:cNvSpPr>
          <p:nvPr/>
        </p:nvSpPr>
        <p:spPr bwMode="auto">
          <a:xfrm>
            <a:off x="827584" y="5517232"/>
            <a:ext cx="3390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hebben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gedaan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 idx="4294967295"/>
          </p:nvPr>
        </p:nvSpPr>
        <p:spPr>
          <a:xfrm>
            <a:off x="457200" y="-27384"/>
            <a:ext cx="8229600" cy="576808"/>
          </a:xfrm>
        </p:spPr>
        <p:txBody>
          <a:bodyPr/>
          <a:lstStyle/>
          <a:p>
            <a:pPr eaLnBrk="1" hangingPunct="1"/>
            <a:r>
              <a:rPr lang="nl-NL" altLang="en-US" sz="350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FEITELIJK (</a:t>
            </a:r>
            <a:r>
              <a:rPr lang="nl-NL" altLang="en-US" sz="3500" i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</a:t>
            </a:r>
            <a:r>
              <a:rPr lang="nl-NL" altLang="en-US" sz="3500" baseline="-2500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</a:t>
            </a:r>
            <a:r>
              <a:rPr lang="nl-NL" altLang="en-US" sz="350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</a:t>
            </a:r>
            <a:endParaRPr lang="en-US" altLang="en-US" sz="3500" smtClean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32929371"/>
              </p:ext>
            </p:extLst>
          </p:nvPr>
        </p:nvGraphicFramePr>
        <p:xfrm>
          <a:off x="539750" y="582004"/>
          <a:ext cx="8135938" cy="4185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56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44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39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0068"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9" marB="457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Dragen</a:t>
                      </a:r>
                      <a:r>
                        <a:rPr lang="nl-NL" sz="2400" b="1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 van g</a:t>
                      </a:r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ordels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19" marB="457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9" marB="457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3715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latin typeface="Times" pitchFamily="18" charset="0"/>
                        </a:rPr>
                        <a:t>Toestand na het ongeluk</a:t>
                      </a:r>
                      <a:endParaRPr lang="en-US" sz="2400" b="1" dirty="0">
                        <a:latin typeface="Times" pitchFamily="18" charset="0"/>
                      </a:endParaRPr>
                    </a:p>
                  </a:txBody>
                  <a:tcPr marL="91431" marR="91431" marT="45719" marB="457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JA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9" marB="457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NEE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9" marB="457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19" marB="457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0068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Overleden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solidFill>
                            <a:srgbClr val="FF0000"/>
                          </a:solidFill>
                          <a:latin typeface="Times" pitchFamily="18" charset="0"/>
                        </a:rPr>
                        <a:t>510</a:t>
                      </a:r>
                      <a:endParaRPr lang="en-US" sz="2200" dirty="0">
                        <a:solidFill>
                          <a:srgbClr val="FF0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19" marB="457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solidFill>
                            <a:srgbClr val="FF0000"/>
                          </a:solidFill>
                          <a:latin typeface="Times" pitchFamily="18" charset="0"/>
                        </a:rPr>
                        <a:t>1601</a:t>
                      </a:r>
                      <a:endParaRPr lang="en-US" sz="2200" dirty="0">
                        <a:solidFill>
                          <a:srgbClr val="FF0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19" marB="457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2111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9" marB="4571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0068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Zwaargewond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solidFill>
                            <a:srgbClr val="FF0000"/>
                          </a:solidFill>
                          <a:latin typeface="Times" pitchFamily="18" charset="0"/>
                        </a:rPr>
                        <a:t>156.184</a:t>
                      </a:r>
                      <a:endParaRPr lang="en-US" sz="2200" dirty="0">
                        <a:solidFill>
                          <a:srgbClr val="FF0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19" marB="457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solidFill>
                            <a:srgbClr val="FF0000"/>
                          </a:solidFill>
                          <a:latin typeface="Times" pitchFamily="18" charset="0"/>
                        </a:rPr>
                        <a:t>90.264</a:t>
                      </a:r>
                      <a:endParaRPr lang="en-US" sz="2200" dirty="0">
                        <a:solidFill>
                          <a:srgbClr val="FF0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19" marB="457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246.448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9" marB="4571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7144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Lichtgewond</a:t>
                      </a:r>
                      <a:r>
                        <a:rPr lang="nl-NL" sz="2200" baseline="0" dirty="0" smtClean="0">
                          <a:latin typeface="Times" pitchFamily="18" charset="0"/>
                        </a:rPr>
                        <a:t> of</a:t>
                      </a:r>
                      <a:endParaRPr lang="nl-NL" sz="2200" dirty="0" smtClean="0">
                        <a:latin typeface="Times" pitchFamily="18" charset="0"/>
                      </a:endParaRPr>
                    </a:p>
                    <a:p>
                      <a:r>
                        <a:rPr lang="nl-NL" sz="2200" dirty="0" smtClean="0">
                          <a:latin typeface="Times" pitchFamily="18" charset="0"/>
                        </a:rPr>
                        <a:t>niks aan de hand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solidFill>
                            <a:srgbClr val="FF0000"/>
                          </a:solidFill>
                          <a:latin typeface="Times" pitchFamily="18" charset="0"/>
                        </a:rPr>
                        <a:t>256.184</a:t>
                      </a:r>
                      <a:endParaRPr lang="en-US" sz="2200" dirty="0">
                        <a:solidFill>
                          <a:srgbClr val="FF0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19" marB="457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solidFill>
                            <a:srgbClr val="FF0000"/>
                          </a:solidFill>
                          <a:latin typeface="Times" pitchFamily="18" charset="0"/>
                        </a:rPr>
                        <a:t>72.261</a:t>
                      </a:r>
                      <a:endParaRPr lang="en-US" sz="2200" dirty="0">
                        <a:solidFill>
                          <a:srgbClr val="FF0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19" marB="457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328.445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9" marB="4571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0068">
                <a:tc>
                  <a:txBody>
                    <a:bodyPr/>
                    <a:lstStyle/>
                    <a:p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412.878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164.126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577.004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9" marB="45719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el 1"/>
          <p:cNvSpPr>
            <a:spLocks noGrp="1"/>
          </p:cNvSpPr>
          <p:nvPr>
            <p:ph type="title" idx="4294967295"/>
          </p:nvPr>
        </p:nvSpPr>
        <p:spPr>
          <a:xfrm>
            <a:off x="457200" y="620713"/>
            <a:ext cx="8229600" cy="576262"/>
          </a:xfrm>
        </p:spPr>
        <p:txBody>
          <a:bodyPr/>
          <a:lstStyle/>
          <a:p>
            <a:pPr algn="l" eaLnBrk="1" hangingPunct="1"/>
            <a:r>
              <a:rPr lang="nl-NL" altLang="en-US" sz="4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 Chi-kwadraat toets:</a:t>
            </a:r>
          </a:p>
        </p:txBody>
      </p:sp>
      <p:sp>
        <p:nvSpPr>
          <p:cNvPr id="6149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68313" y="1484313"/>
            <a:ext cx="8229600" cy="518477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nl-NL" altLang="en-US" sz="28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Vergelijk de </a:t>
            </a:r>
            <a:r>
              <a:rPr lang="nl-NL" altLang="en-US" sz="280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feitelijke (geobserveerde) </a:t>
            </a:r>
            <a:r>
              <a:rPr lang="nl-NL" altLang="en-US" sz="28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en de </a:t>
            </a:r>
            <a:r>
              <a:rPr lang="nl-NL" altLang="en-US" sz="28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verwachte</a:t>
            </a:r>
            <a:r>
              <a:rPr lang="nl-NL" altLang="en-US" sz="28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frequenties met elkaar:</a:t>
            </a:r>
          </a:p>
          <a:p>
            <a:pPr marL="0" indent="0" eaLnBrk="1" hangingPunct="1">
              <a:buFont typeface="Arial" pitchFamily="34" charset="0"/>
              <a:buNone/>
            </a:pPr>
            <a:endParaRPr lang="nl-NL" altLang="en-US" sz="28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nl-NL" altLang="en-US" sz="28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nl-NL" altLang="en-US" sz="28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nl-NL" altLang="en-US" sz="28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nl-NL" altLang="en-US" sz="28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nl-NL" altLang="en-US" sz="28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nl-NL" altLang="en-US" sz="28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508625" y="260350"/>
          <a:ext cx="3097213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" name="Vergelijking" r:id="rId4" imgW="1168400" imgH="457200" progId="Equation.3">
                  <p:embed/>
                </p:oleObj>
              </mc:Choice>
              <mc:Fallback>
                <p:oleObj name="Vergelijking" r:id="rId4" imgW="11684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60350"/>
                        <a:ext cx="3097213" cy="121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177139"/>
              </p:ext>
            </p:extLst>
          </p:nvPr>
        </p:nvGraphicFramePr>
        <p:xfrm>
          <a:off x="395536" y="2636912"/>
          <a:ext cx="831215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" name="Equation" r:id="rId6" imgW="3124200" imgH="965200" progId="Equation.3">
                  <p:embed/>
                </p:oleObj>
              </mc:Choice>
              <mc:Fallback>
                <p:oleObj name="Equation" r:id="rId6" imgW="3124200" imgH="965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636912"/>
                        <a:ext cx="8312150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2"/>
          <p:cNvSpPr txBox="1">
            <a:spLocks noChangeArrowheads="1"/>
          </p:cNvSpPr>
          <p:nvPr/>
        </p:nvSpPr>
        <p:spPr bwMode="auto">
          <a:xfrm>
            <a:off x="0" y="0"/>
            <a:ext cx="89646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000" b="1">
                <a:solidFill>
                  <a:srgbClr val="002060"/>
                </a:solidFill>
              </a:rPr>
              <a:t>Chi-kwadraat toets </a:t>
            </a:r>
            <a:endParaRPr lang="en-US" altLang="en-US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eigenschappen van Chi-kwadraat </a:t>
            </a:r>
            <a:endParaRPr lang="nl-NL" altLang="en-US" smtClean="0">
              <a:ea typeface="ＭＳ Ｐゴシック" pitchFamily="34" charset="-128"/>
            </a:endParaRPr>
          </a:p>
        </p:txBody>
      </p:sp>
      <p:sp>
        <p:nvSpPr>
          <p:cNvPr id="3686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 eaLnBrk="1" hangingPunct="1"/>
            <a:r>
              <a:rPr lang="nl-NL" altLang="en-US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Chi-squared is altijd een positief getal.</a:t>
            </a:r>
          </a:p>
          <a:p>
            <a:pPr eaLnBrk="1" hangingPunct="1"/>
            <a:r>
              <a:rPr lang="nl-NL" altLang="en-US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Hoe hoger de chi-squared, hoe groter het bewijs </a:t>
            </a:r>
            <a:r>
              <a:rPr lang="nl-NL" altLang="en-US" sz="2400" u="sng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tegen</a:t>
            </a:r>
            <a:r>
              <a:rPr lang="nl-NL" altLang="en-US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H</a:t>
            </a:r>
            <a:r>
              <a:rPr lang="nl-NL" altLang="en-US" sz="2400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0</a:t>
            </a:r>
            <a:r>
              <a:rPr lang="nl-NL" altLang="en-US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 onafhankelijkheid</a:t>
            </a:r>
          </a:p>
          <a:p>
            <a:pPr eaLnBrk="1" hangingPunct="1"/>
            <a:r>
              <a:rPr lang="nl-NL" altLang="en-US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 chi-squared is een </a:t>
            </a:r>
            <a:r>
              <a:rPr lang="nl-NL" altLang="en-US" sz="2400" u="sng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goodness-of-fit statistic</a:t>
            </a:r>
            <a:r>
              <a:rPr lang="nl-NL" altLang="en-US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 het geeft aan hoe goed de expected values (de H</a:t>
            </a:r>
            <a:r>
              <a:rPr lang="nl-NL" altLang="en-US" sz="2400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0</a:t>
            </a:r>
            <a:r>
              <a:rPr lang="nl-NL" altLang="en-US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passen bij de observed values.</a:t>
            </a:r>
          </a:p>
          <a:p>
            <a:pPr eaLnBrk="1" hangingPunct="1"/>
            <a:r>
              <a:rPr lang="nl-NL" altLang="en-US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 laagst mogelijke waarde van chi-squared is 0, in dat geval zijn de observed counts en de expected counts precies gelijk</a:t>
            </a:r>
            <a:r>
              <a:rPr lang="nl-NL" altLang="en-US" sz="2400" smtClean="0">
                <a:ea typeface="ＭＳ Ｐゴシック" pitchFamily="34" charset="-128"/>
              </a:rPr>
              <a:t>.</a:t>
            </a:r>
          </a:p>
          <a:p>
            <a:pPr eaLnBrk="1" hangingPunct="1">
              <a:buFont typeface="Arial" pitchFamily="34" charset="0"/>
              <a:buNone/>
            </a:pPr>
            <a:endParaRPr lang="nl-NL" altLang="en-US" sz="26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>
          <a:xfrm>
            <a:off x="252536" y="476250"/>
            <a:ext cx="4751512" cy="504825"/>
          </a:xfrm>
        </p:spPr>
        <p:txBody>
          <a:bodyPr/>
          <a:lstStyle/>
          <a:p>
            <a:pPr algn="l" eaLnBrk="1" hangingPunct="1"/>
            <a:r>
              <a:rPr lang="nl-NL" altLang="en-US" sz="2600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 Chi-kwadraat verdeling:</a:t>
            </a:r>
          </a:p>
        </p:txBody>
      </p:sp>
      <p:pic>
        <p:nvPicPr>
          <p:cNvPr id="26627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5808663" cy="4967287"/>
          </a:xfrm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755650" y="6308725"/>
            <a:ext cx="237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1800"/>
              <a:t>v = vrijheidsgraden</a:t>
            </a:r>
            <a:endParaRPr lang="en-US" altLang="en-US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>
          <a:xfrm>
            <a:off x="252536" y="476250"/>
            <a:ext cx="4751512" cy="504825"/>
          </a:xfrm>
        </p:spPr>
        <p:txBody>
          <a:bodyPr/>
          <a:lstStyle/>
          <a:p>
            <a:pPr algn="l" eaLnBrk="1" hangingPunct="1"/>
            <a:r>
              <a:rPr lang="nl-NL" altLang="en-US" sz="2600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 Chi-kwadraat verdeling:</a:t>
            </a:r>
          </a:p>
        </p:txBody>
      </p:sp>
      <p:pic>
        <p:nvPicPr>
          <p:cNvPr id="26627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5808663" cy="4967287"/>
          </a:xfrm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4932040" y="-27384"/>
            <a:ext cx="4211960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nl-NL" altLang="en-US" sz="25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Vrijheidsgraden (</a:t>
            </a:r>
            <a:r>
              <a:rPr lang="nl-NL" altLang="en-US" sz="25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df</a:t>
            </a:r>
            <a:r>
              <a:rPr lang="nl-NL" altLang="en-US" sz="25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 =</a:t>
            </a:r>
          </a:p>
          <a:p>
            <a:pPr eaLnBrk="1" hangingPunct="1"/>
            <a:r>
              <a:rPr lang="nl-NL" altLang="en-US" sz="25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(# </a:t>
            </a:r>
            <a:r>
              <a:rPr lang="nl-NL" altLang="en-US" sz="25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kolomen</a:t>
            </a:r>
            <a:r>
              <a:rPr lang="nl-NL" altLang="en-US" sz="25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-1)*(# rijen -1)</a:t>
            </a:r>
          </a:p>
          <a:p>
            <a:pPr eaLnBrk="1" hangingPunct="1"/>
            <a:endParaRPr lang="nl-NL" altLang="en-US" sz="25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nl-NL" altLang="en-US" sz="25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5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“is </a:t>
            </a:r>
            <a:r>
              <a:rPr lang="nl-NL" altLang="en-US" sz="25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altijd éénzijdig</a:t>
            </a:r>
            <a:r>
              <a:rPr lang="en-GB" altLang="en-US" sz="25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nl-NL" altLang="ja-JP" sz="25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nl-NL" altLang="ja-JP" sz="25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l-NL" altLang="en-US" sz="1800" dirty="0" smtClean="0">
                <a:solidFill>
                  <a:schemeClr val="tx1"/>
                </a:solidFill>
                <a:latin typeface="Times" charset="0"/>
              </a:rPr>
              <a:t>(positieve </a:t>
            </a:r>
            <a:r>
              <a:rPr lang="nl-NL" altLang="en-US" sz="1800" dirty="0">
                <a:solidFill>
                  <a:schemeClr val="tx1"/>
                </a:solidFill>
                <a:latin typeface="Times" charset="0"/>
              </a:rPr>
              <a:t>en negatieve </a:t>
            </a:r>
            <a:r>
              <a:rPr lang="nl-NL" altLang="en-US" sz="1800" dirty="0" smtClean="0">
                <a:solidFill>
                  <a:schemeClr val="tx1"/>
                </a:solidFill>
                <a:latin typeface="Times" charset="0"/>
              </a:rPr>
              <a:t>afwijkingen </a:t>
            </a:r>
            <a:r>
              <a:rPr lang="nl-NL" altLang="en-US" sz="1800" dirty="0">
                <a:solidFill>
                  <a:schemeClr val="tx1"/>
                </a:solidFill>
                <a:latin typeface="Times" charset="0"/>
              </a:rPr>
              <a:t>worden </a:t>
            </a:r>
            <a:r>
              <a:rPr lang="nl-NL" altLang="en-US" sz="1800" dirty="0" smtClean="0">
                <a:solidFill>
                  <a:schemeClr val="tx1"/>
                </a:solidFill>
                <a:latin typeface="Times" charset="0"/>
              </a:rPr>
              <a:t>gekwadrateerd)</a:t>
            </a:r>
            <a:endParaRPr lang="nl-NL" altLang="ja-JP" sz="1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nl-NL" altLang="ja-JP" sz="27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nl-NL" altLang="en-US" sz="25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Hoe groter </a:t>
            </a:r>
            <a:r>
              <a:rPr lang="nl-NL" altLang="en-US" sz="25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df</a:t>
            </a:r>
            <a:r>
              <a:rPr lang="nl-NL" altLang="en-US" sz="25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&gt; des te minder scheef, en meer klokvorm</a:t>
            </a:r>
            <a:br>
              <a:rPr lang="nl-NL" altLang="en-US" sz="25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nl-NL" altLang="en-US" sz="25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nl-NL" altLang="en-US" sz="25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Tabel C </a:t>
            </a:r>
            <a:r>
              <a:rPr lang="nl-NL" altLang="en-US" sz="25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(zie formuleblad)</a:t>
            </a:r>
            <a:endParaRPr lang="en-US" altLang="en-US" sz="25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755650" y="6308725"/>
            <a:ext cx="237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1800"/>
              <a:t>v = vrijheidsgraden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992681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51570374"/>
              </p:ext>
            </p:extLst>
          </p:nvPr>
        </p:nvGraphicFramePr>
        <p:xfrm>
          <a:off x="539750" y="404813"/>
          <a:ext cx="7416625" cy="353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1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92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0746"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1" marB="4571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Dragen</a:t>
                      </a:r>
                      <a:r>
                        <a:rPr lang="nl-NL" sz="2400" b="1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 van g</a:t>
                      </a:r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ordels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11" marB="4571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1" marB="4571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2687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latin typeface="Times" pitchFamily="18" charset="0"/>
                        </a:rPr>
                        <a:t>Toestand na het ongeluk</a:t>
                      </a:r>
                      <a:endParaRPr lang="en-US" sz="2400" b="1" dirty="0">
                        <a:latin typeface="Times" pitchFamily="18" charset="0"/>
                      </a:endParaRPr>
                    </a:p>
                  </a:txBody>
                  <a:tcPr marL="91431" marR="91431" marT="45711" marB="4571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JA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1" marB="4571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NEE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1" marB="4571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11" marB="4571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587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Overleden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510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1" marR="91431" marT="45711" marB="4571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?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1" marR="91431" marT="45711" marB="4571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2111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1" marB="4571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746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Zwaargewond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156.184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1" marR="91431" marT="45711" marB="4571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?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1" marR="91431" marT="45711" marB="4571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246.448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1" marB="4571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5699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Lichtgewond</a:t>
                      </a:r>
                      <a:r>
                        <a:rPr lang="nl-NL" sz="2200" baseline="0" dirty="0" smtClean="0">
                          <a:latin typeface="Times" pitchFamily="18" charset="0"/>
                        </a:rPr>
                        <a:t> of</a:t>
                      </a:r>
                      <a:endParaRPr lang="nl-NL" sz="2200" dirty="0" smtClean="0">
                        <a:latin typeface="Times" pitchFamily="18" charset="0"/>
                      </a:endParaRPr>
                    </a:p>
                    <a:p>
                      <a:r>
                        <a:rPr lang="nl-NL" sz="2200" dirty="0" smtClean="0">
                          <a:latin typeface="Times" pitchFamily="18" charset="0"/>
                        </a:rPr>
                        <a:t>niks aan de hand</a:t>
                      </a:r>
                      <a:endParaRPr lang="en-US" sz="2200" dirty="0" smtClean="0">
                        <a:latin typeface="Times" pitchFamily="18" charset="0"/>
                      </a:endParaRPr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?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1" marR="91431" marT="45711" marB="4571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?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1" marR="91431" marT="45711" marB="4571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328.445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1" marB="4571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746">
                <a:tc>
                  <a:txBody>
                    <a:bodyPr/>
                    <a:lstStyle/>
                    <a:p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412.878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164.126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577.004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1" marB="4571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9734" name="TextBox 6"/>
          <p:cNvSpPr txBox="1">
            <a:spLocks noChangeArrowheads="1"/>
          </p:cNvSpPr>
          <p:nvPr/>
        </p:nvSpPr>
        <p:spPr bwMode="auto">
          <a:xfrm>
            <a:off x="251520" y="4149080"/>
            <a:ext cx="640871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hoeveel vrijheidsgraden?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nl-NL" altLang="en-US" sz="2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(# kolomen -1)*(# rijen -1) = (2-1)*(3-1) = 1 * 2 = 2</a:t>
            </a:r>
            <a:br>
              <a:rPr lang="nl-NL" altLang="en-US" sz="2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nl-NL" altLang="en-US" sz="2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nl-NL" alt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het minimaal aantal cellen waarvan je de uitkomst moet kennen om de overige cellen te kunnen invullen.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36" name="Rectangle 2"/>
          <p:cNvSpPr txBox="1">
            <a:spLocks noChangeArrowheads="1"/>
          </p:cNvSpPr>
          <p:nvPr/>
        </p:nvSpPr>
        <p:spPr bwMode="auto">
          <a:xfrm>
            <a:off x="0" y="0"/>
            <a:ext cx="52927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000" b="1">
                <a:solidFill>
                  <a:srgbClr val="002060"/>
                </a:solidFill>
              </a:rPr>
              <a:t>Chi-kwadraat verdeling: vrijheidsgraden </a:t>
            </a:r>
            <a:endParaRPr lang="en-US" altLang="en-US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158163" cy="457200"/>
          </a:xfrm>
        </p:spPr>
        <p:txBody>
          <a:bodyPr/>
          <a:lstStyle/>
          <a:p>
            <a:pPr eaLnBrk="1" hangingPunct="1"/>
            <a:r>
              <a:rPr lang="nl-NL" altLang="en-US" sz="28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TABEL C</a:t>
            </a:r>
            <a:endParaRPr lang="nl-NL" altLang="en-US" sz="30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8675" name="Tijdelijke aanduiding voor inhoud 3" descr="Tabel 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772400" cy="582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al 4"/>
          <p:cNvSpPr/>
          <p:nvPr/>
        </p:nvSpPr>
        <p:spPr>
          <a:xfrm>
            <a:off x="4191000" y="3733800"/>
            <a:ext cx="504825" cy="28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 idx="4294967295"/>
          </p:nvPr>
        </p:nvSpPr>
        <p:spPr>
          <a:xfrm>
            <a:off x="395288" y="836712"/>
            <a:ext cx="8497887" cy="1366837"/>
          </a:xfrm>
        </p:spPr>
        <p:txBody>
          <a:bodyPr/>
          <a:lstStyle/>
          <a:p>
            <a:pPr algn="l" eaLnBrk="1" hangingPunct="1"/>
            <a:r>
              <a:rPr lang="nl-NL" alt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Vergelijk de berekende </a:t>
            </a:r>
            <a:r>
              <a:rPr lang="nl-NL" altLang="en-US" sz="2800" b="1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geobserveerde</a:t>
            </a:r>
            <a:r>
              <a:rPr lang="nl-NL" alt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Chi-kwadraat </a:t>
            </a:r>
            <a:br>
              <a:rPr lang="nl-NL" alt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nl-NL" alt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met de </a:t>
            </a:r>
            <a:r>
              <a:rPr lang="nl-NL" altLang="en-US" sz="2800" b="1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kritieke</a:t>
            </a:r>
            <a:r>
              <a:rPr lang="nl-NL" alt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waarde Chi-kwadraat bij </a:t>
            </a:r>
            <a:r>
              <a:rPr lang="nl-NL" altLang="en-US" sz="28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df</a:t>
            </a:r>
            <a:r>
              <a:rPr lang="nl-NL" alt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=2 en </a:t>
            </a:r>
            <a:r>
              <a:rPr lang="el-GR" alt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</a:t>
            </a:r>
            <a:r>
              <a:rPr lang="nl-NL" alt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=5% </a:t>
            </a:r>
            <a:r>
              <a:rPr lang="nl-NL" altLang="en-US" sz="25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(opzoeken in Tabel C) </a:t>
            </a:r>
            <a:r>
              <a:rPr lang="nl-NL" altLang="en-US" sz="32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=&gt; 5,99 </a:t>
            </a:r>
            <a:br>
              <a:rPr lang="nl-NL" altLang="en-US" sz="32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endParaRPr lang="nl-NL" altLang="en-US" sz="30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32856"/>
            <a:ext cx="62865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echte verbindingslijn 8"/>
          <p:cNvCxnSpPr/>
          <p:nvPr/>
        </p:nvCxnSpPr>
        <p:spPr>
          <a:xfrm rot="5400000" flipH="1" flipV="1">
            <a:off x="3211265" y="4141664"/>
            <a:ext cx="18573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395537" y="44624"/>
            <a:ext cx="474320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Kunnen we H</a:t>
            </a:r>
            <a:r>
              <a:rPr lang="nl-NL" altLang="en-US" sz="30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nl-NL" alt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verwerpen?</a:t>
            </a:r>
            <a:endParaRPr lang="en-US" alt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Tekstvak 12"/>
          <p:cNvSpPr txBox="1">
            <a:spLocks noChangeArrowheads="1"/>
          </p:cNvSpPr>
          <p:nvPr/>
        </p:nvSpPr>
        <p:spPr bwMode="auto">
          <a:xfrm>
            <a:off x="3563888" y="2708920"/>
            <a:ext cx="78581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5,99</a:t>
            </a:r>
          </a:p>
        </p:txBody>
      </p:sp>
      <p:cxnSp>
        <p:nvCxnSpPr>
          <p:cNvPr id="10" name="Rechte verbindingslijn 11"/>
          <p:cNvCxnSpPr/>
          <p:nvPr/>
        </p:nvCxnSpPr>
        <p:spPr>
          <a:xfrm rot="5400000" flipH="1" flipV="1">
            <a:off x="4795441" y="4069656"/>
            <a:ext cx="18573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4860032" y="2482032"/>
            <a:ext cx="21605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onze uitkomst</a:t>
            </a:r>
          </a:p>
        </p:txBody>
      </p:sp>
      <p:sp>
        <p:nvSpPr>
          <p:cNvPr id="27657" name="Tekstvak 14"/>
          <p:cNvSpPr txBox="1">
            <a:spLocks noChangeArrowheads="1"/>
          </p:cNvSpPr>
          <p:nvPr/>
        </p:nvSpPr>
        <p:spPr bwMode="auto">
          <a:xfrm>
            <a:off x="6444208" y="3501008"/>
            <a:ext cx="142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alt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nl-NL" alt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=5%</a:t>
            </a:r>
          </a:p>
        </p:txBody>
      </p:sp>
      <p:cxnSp>
        <p:nvCxnSpPr>
          <p:cNvPr id="15" name="Rechte verbindingslijn met pijl 16"/>
          <p:cNvCxnSpPr/>
          <p:nvPr/>
        </p:nvCxnSpPr>
        <p:spPr>
          <a:xfrm flipH="1">
            <a:off x="5148065" y="3933056"/>
            <a:ext cx="1296143" cy="86384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1" name="Rectangle 1"/>
          <p:cNvSpPr>
            <a:spLocks noChangeArrowheads="1"/>
          </p:cNvSpPr>
          <p:nvPr/>
        </p:nvSpPr>
        <p:spPr bwMode="auto">
          <a:xfrm>
            <a:off x="179512" y="5949280"/>
            <a:ext cx="5832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000">
                <a:latin typeface="Times New Roman" pitchFamily="18" charset="0"/>
                <a:cs typeface="Times New Roman" pitchFamily="18" charset="0"/>
              </a:rPr>
              <a:t>De toetsing is gebaseerd op de steekproevenverdeling van de Chi-kwadraat statistic.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 idx="4294967295"/>
          </p:nvPr>
        </p:nvSpPr>
        <p:spPr>
          <a:xfrm>
            <a:off x="468313" y="-14288"/>
            <a:ext cx="8158162" cy="706438"/>
          </a:xfrm>
        </p:spPr>
        <p:txBody>
          <a:bodyPr/>
          <a:lstStyle/>
          <a:p>
            <a:pPr eaLnBrk="1" hangingPunct="1"/>
            <a:r>
              <a:rPr lang="nl-NL" altLang="en-US" sz="3200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Samengevat:</a:t>
            </a:r>
            <a:endParaRPr lang="nl-NL" altLang="en-US" sz="30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0723" name="TextBox 7"/>
          <p:cNvSpPr txBox="1">
            <a:spLocks noChangeArrowheads="1"/>
          </p:cNvSpPr>
          <p:nvPr/>
        </p:nvSpPr>
        <p:spPr bwMode="auto">
          <a:xfrm>
            <a:off x="251520" y="620688"/>
            <a:ext cx="8136904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l-NL" alt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nl-NL" altLang="en-US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chi-squared</a:t>
            </a:r>
            <a:r>
              <a:rPr lang="nl-NL" alt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en-US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statistic</a:t>
            </a:r>
            <a:r>
              <a:rPr lang="nl-NL" alt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geeft aan hoeveel de </a:t>
            </a:r>
            <a:r>
              <a:rPr lang="nl-NL" alt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observed</a:t>
            </a:r>
            <a:r>
              <a:rPr lang="nl-NL" alt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counts</a:t>
            </a:r>
            <a:r>
              <a:rPr lang="nl-NL" alt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van de </a:t>
            </a:r>
            <a:r>
              <a:rPr lang="nl-NL" alt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expected</a:t>
            </a:r>
            <a:r>
              <a:rPr lang="nl-NL" alt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counts</a:t>
            </a:r>
            <a:r>
              <a:rPr lang="nl-NL" alt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afwijken.</a:t>
            </a:r>
            <a:br>
              <a:rPr lang="nl-NL" alt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nl-NL" alt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l-NL" alt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Als deze significant afwijken van elkaar, dan kun je de nulhypothese verwerpen en concluderen dat er een associatie is tussen de </a:t>
            </a:r>
            <a:r>
              <a:rPr lang="nl-NL" alt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variabelen (in de populatie). </a:t>
            </a:r>
            <a:endParaRPr lang="nl-NL" alt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nl-NL" alt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l-NL" alt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 op verschil tussen </a:t>
            </a:r>
            <a:r>
              <a:rPr lang="nl-NL" altLang="en-US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significantie</a:t>
            </a:r>
            <a:r>
              <a:rPr lang="nl-NL" alt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nl-NL" altLang="en-US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sterkte</a:t>
            </a:r>
            <a:r>
              <a:rPr lang="nl-NL" alt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van associatie: Met </a:t>
            </a:r>
            <a:r>
              <a:rPr lang="nl-NL" alt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Chi-kwadraat test toets je of </a:t>
            </a:r>
            <a:r>
              <a:rPr lang="nl-NL" alt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een verband statistisch </a:t>
            </a:r>
            <a:r>
              <a:rPr lang="nl-NL" alt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significant </a:t>
            </a:r>
            <a:r>
              <a:rPr lang="nl-NL" alt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nl-NL" alt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(of niet), je weet </a:t>
            </a:r>
            <a:r>
              <a:rPr lang="nl-NL" alt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nl-NL" alt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(nog) niet </a:t>
            </a:r>
            <a:r>
              <a:rPr lang="nl-NL" altLang="en-US" sz="23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hoe sterk</a:t>
            </a:r>
            <a:r>
              <a:rPr lang="nl-NL" altLang="en-US" sz="2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het verband is.</a:t>
            </a:r>
            <a:br>
              <a:rPr lang="nl-NL" alt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nl-NL" alt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20000"/>
              </a:spcBef>
            </a:pPr>
            <a:endParaRPr lang="en-US" altLang="en-US" sz="2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25" name="Rectangle 2"/>
          <p:cNvSpPr txBox="1">
            <a:spLocks noChangeArrowheads="1"/>
          </p:cNvSpPr>
          <p:nvPr/>
        </p:nvSpPr>
        <p:spPr bwMode="auto">
          <a:xfrm>
            <a:off x="0" y="0"/>
            <a:ext cx="52927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000" b="1">
                <a:solidFill>
                  <a:srgbClr val="002060"/>
                </a:solidFill>
              </a:rPr>
              <a:t>Chi-kwadraat toets</a:t>
            </a:r>
            <a:endParaRPr lang="en-US" altLang="en-US" sz="2800" b="1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1520" y="5879013"/>
            <a:ext cx="52565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 err="1">
                <a:latin typeface="Times New Roman" pitchFamily="18" charset="0"/>
              </a:rPr>
              <a:t>Denk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ook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aan</a:t>
            </a:r>
            <a:r>
              <a:rPr lang="en-US" altLang="en-US" sz="1800" dirty="0">
                <a:latin typeface="Times New Roman" pitchFamily="18" charset="0"/>
              </a:rPr>
              <a:t> de </a:t>
            </a:r>
            <a:r>
              <a:rPr lang="en-US" altLang="en-US" sz="1800" dirty="0" err="1">
                <a:latin typeface="Times New Roman" pitchFamily="18" charset="0"/>
              </a:rPr>
              <a:t>afvalpillen</a:t>
            </a:r>
            <a:r>
              <a:rPr lang="en-US" altLang="en-US" sz="1800" dirty="0">
                <a:latin typeface="Times New Roman" pitchFamily="18" charset="0"/>
              </a:rPr>
              <a:t>! </a:t>
            </a:r>
            <a:r>
              <a:rPr lang="en-US" altLang="en-US" sz="1800" dirty="0" err="1">
                <a:latin typeface="Times New Roman" pitchFamily="18" charset="0"/>
              </a:rPr>
              <a:t>Significantie</a:t>
            </a:r>
            <a:r>
              <a:rPr lang="en-US" altLang="en-US" sz="1800" dirty="0">
                <a:latin typeface="Times New Roman" pitchFamily="18" charset="0"/>
              </a:rPr>
              <a:t> = mate van </a:t>
            </a:r>
            <a:r>
              <a:rPr lang="en-US" altLang="en-US" sz="1800" u="sng" dirty="0" err="1">
                <a:latin typeface="Times New Roman" pitchFamily="18" charset="0"/>
              </a:rPr>
              <a:t>zekerheid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dat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er</a:t>
            </a:r>
            <a:r>
              <a:rPr lang="en-US" altLang="en-US" sz="1800" dirty="0">
                <a:latin typeface="Times New Roman" pitchFamily="18" charset="0"/>
              </a:rPr>
              <a:t> in de </a:t>
            </a:r>
            <a:r>
              <a:rPr lang="en-US" altLang="en-US" sz="1800" dirty="0" err="1">
                <a:latin typeface="Times New Roman" pitchFamily="18" charset="0"/>
              </a:rPr>
              <a:t>populatie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een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verband</a:t>
            </a:r>
            <a:r>
              <a:rPr lang="en-US" altLang="en-US" sz="1800" dirty="0">
                <a:latin typeface="Times New Roman" pitchFamily="18" charset="0"/>
              </a:rPr>
              <a:t> is.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422063" y="749182"/>
            <a:ext cx="6975042" cy="405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itel 1"/>
          <p:cNvSpPr txBox="1">
            <a:spLocks/>
          </p:cNvSpPr>
          <p:nvPr/>
        </p:nvSpPr>
        <p:spPr bwMode="auto">
          <a:xfrm>
            <a:off x="468313" y="-14288"/>
            <a:ext cx="81581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nl-NL" alt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Samengevat:</a:t>
            </a:r>
            <a:endParaRPr lang="nl-NL" alt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2"/>
          <p:cNvSpPr txBox="1">
            <a:spLocks noChangeArrowheads="1"/>
          </p:cNvSpPr>
          <p:nvPr/>
        </p:nvSpPr>
        <p:spPr bwMode="auto">
          <a:xfrm>
            <a:off x="1" y="0"/>
            <a:ext cx="2555776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000" b="1">
                <a:solidFill>
                  <a:srgbClr val="002060"/>
                </a:solidFill>
              </a:rPr>
              <a:t>Chi-kwadraat toets</a:t>
            </a:r>
            <a:endParaRPr lang="en-US" altLang="en-US" sz="2800" b="1">
              <a:solidFill>
                <a:srgbClr val="002060"/>
              </a:solidFill>
            </a:endParaRPr>
          </a:p>
        </p:txBody>
      </p:sp>
      <p:cxnSp>
        <p:nvCxnSpPr>
          <p:cNvPr id="8" name="Rechte verbindingslijn met pijl 21"/>
          <p:cNvCxnSpPr>
            <a:endCxn id="11" idx="3"/>
          </p:cNvCxnSpPr>
          <p:nvPr/>
        </p:nvCxnSpPr>
        <p:spPr>
          <a:xfrm flipV="1">
            <a:off x="2483768" y="3105565"/>
            <a:ext cx="2245004" cy="1691587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al 4"/>
          <p:cNvSpPr/>
          <p:nvPr/>
        </p:nvSpPr>
        <p:spPr>
          <a:xfrm>
            <a:off x="4211960" y="2060848"/>
            <a:ext cx="3529013" cy="122396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/>
          </a:p>
        </p:txBody>
      </p:sp>
      <p:sp>
        <p:nvSpPr>
          <p:cNvPr id="7178" name="TextBox 11"/>
          <p:cNvSpPr txBox="1">
            <a:spLocks noChangeArrowheads="1"/>
          </p:cNvSpPr>
          <p:nvPr/>
        </p:nvSpPr>
        <p:spPr bwMode="auto">
          <a:xfrm>
            <a:off x="251520" y="4797152"/>
            <a:ext cx="28082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000">
                <a:solidFill>
                  <a:srgbClr val="00A249"/>
                </a:solidFill>
                <a:latin typeface="Times New Roman" pitchFamily="18" charset="0"/>
                <a:cs typeface="Times New Roman" pitchFamily="18" charset="0"/>
              </a:rPr>
              <a:t>Snellere manier om f</a:t>
            </a:r>
            <a:r>
              <a:rPr lang="nl-NL" altLang="en-US" sz="2000" baseline="-25000">
                <a:solidFill>
                  <a:srgbClr val="00A249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nl-NL" altLang="en-US" sz="2000">
                <a:solidFill>
                  <a:srgbClr val="00A249"/>
                </a:solidFill>
                <a:latin typeface="Times New Roman" pitchFamily="18" charset="0"/>
                <a:cs typeface="Times New Roman" pitchFamily="18" charset="0"/>
              </a:rPr>
              <a:t> uit te rekenen. Idem als: </a:t>
            </a:r>
            <a:endParaRPr lang="en-US" altLang="en-US" sz="2000">
              <a:solidFill>
                <a:srgbClr val="00A24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0" name="Tijdelijke aanduiding voor inhoud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46129"/>
              </p:ext>
            </p:extLst>
          </p:nvPr>
        </p:nvGraphicFramePr>
        <p:xfrm>
          <a:off x="219075" y="5589588"/>
          <a:ext cx="56959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Equation" r:id="rId5" imgW="3644900" imgH="431800" progId="Equation.3">
                  <p:embed/>
                </p:oleObj>
              </mc:Choice>
              <mc:Fallback>
                <p:oleObj name="Equation" r:id="rId5" imgW="3644900" imgH="431800" progId="Equation.3">
                  <p:embed/>
                  <p:pic>
                    <p:nvPicPr>
                      <p:cNvPr id="0" name="Tijdelijke aanduiding voor inhoud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5589588"/>
                        <a:ext cx="569595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395536" y="1"/>
            <a:ext cx="7200800" cy="404664"/>
          </a:xfrm>
        </p:spPr>
        <p:txBody>
          <a:bodyPr/>
          <a:lstStyle/>
          <a:p>
            <a:pPr algn="l"/>
            <a:r>
              <a:rPr lang="nl-NL" altLang="en-US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Inferentiële statistiek: overzicht van de stof</a:t>
            </a:r>
          </a:p>
        </p:txBody>
      </p:sp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702906"/>
              </p:ext>
            </p:extLst>
          </p:nvPr>
        </p:nvGraphicFramePr>
        <p:xfrm>
          <a:off x="251521" y="476672"/>
          <a:ext cx="8640958" cy="4639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87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70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8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9037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Aantal</a:t>
                      </a:r>
                    </a:p>
                    <a:p>
                      <a:pPr algn="ctr"/>
                      <a:r>
                        <a:rPr lang="nl-NL" sz="1600" dirty="0" smtClean="0"/>
                        <a:t>variabelen</a:t>
                      </a:r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Soort variabele(n)</a:t>
                      </a:r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Betrouwbaarheidsinterval</a:t>
                      </a:r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Hypothesetoets</a:t>
                      </a:r>
                      <a:endParaRPr lang="nl-N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0033">
                <a:tc>
                  <a:txBody>
                    <a:bodyPr/>
                    <a:lstStyle/>
                    <a:p>
                      <a:pPr lvl="0" algn="ctr"/>
                      <a:r>
                        <a:rPr lang="nl-NL" sz="1600" dirty="0" smtClean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l-NL" sz="1600" dirty="0" smtClean="0"/>
                        <a:t>Categorisch</a:t>
                      </a:r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anchor="ctr">
                    <a:blipFill rotWithShape="1">
                      <a:blip r:embed="rId4"/>
                      <a:stretch>
                        <a:fillRect l="-138346" t="-100000" r="-85714" b="-47346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anchor="ctr">
                    <a:blipFill rotWithShape="1">
                      <a:blip r:embed="rId4"/>
                      <a:stretch>
                        <a:fillRect l="-278070" t="-100000" b="-473469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405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1</a:t>
                      </a:r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Kwantitatief</a:t>
                      </a:r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anchor="ctr">
                    <a:blipFill rotWithShape="1">
                      <a:blip r:embed="rId4"/>
                      <a:stretch>
                        <a:fillRect l="-138346" t="-220225" r="-85714" b="-42134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anchor="ctr">
                    <a:blipFill rotWithShape="1">
                      <a:blip r:embed="rId4"/>
                      <a:stretch>
                        <a:fillRect l="-278070" t="-220225" b="-421348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9037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/>
                        <a:t>2 (of meer)</a:t>
                      </a:r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Kwantitatief</a:t>
                      </a:r>
                      <a:r>
                        <a:rPr lang="nl-NL" sz="1600" baseline="0" dirty="0" smtClean="0"/>
                        <a:t> en 2 onafhankelijke g</a:t>
                      </a:r>
                      <a:r>
                        <a:rPr lang="nl-NL" sz="1600" dirty="0" smtClean="0"/>
                        <a:t>roepen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anchor="ctr">
                    <a:blipFill rotWithShape="1">
                      <a:blip r:embed="rId4"/>
                      <a:stretch>
                        <a:fillRect l="-138346" t="-303191" r="-85714" b="-2989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anchor="ctr">
                    <a:blipFill rotWithShape="1">
                      <a:blip r:embed="rId4"/>
                      <a:stretch>
                        <a:fillRect l="-278070" t="-303191" b="-298936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9037">
                <a:tc vMerge="1"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Kwantitatief en 2</a:t>
                      </a:r>
                      <a:r>
                        <a:rPr lang="nl-NL" sz="1600" baseline="0" dirty="0" smtClean="0"/>
                        <a:t> </a:t>
                      </a:r>
                      <a:r>
                        <a:rPr lang="nl-NL" sz="1600" dirty="0" smtClean="0"/>
                        <a:t>afhankelijke</a:t>
                      </a:r>
                      <a:r>
                        <a:rPr lang="nl-NL" sz="1600" baseline="0" dirty="0" smtClean="0"/>
                        <a:t> g</a:t>
                      </a:r>
                      <a:r>
                        <a:rPr lang="nl-NL" sz="1600" dirty="0" smtClean="0"/>
                        <a:t>roepen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anchor="ctr">
                    <a:blipFill rotWithShape="1">
                      <a:blip r:embed="rId4"/>
                      <a:stretch>
                        <a:fillRect l="-138346" t="-398947" r="-85714" b="-19578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87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Categorisch</a:t>
                      </a:r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err="1" smtClean="0"/>
                        <a:t>chi</a:t>
                      </a:r>
                      <a:r>
                        <a:rPr lang="nl-NL" sz="1600" dirty="0" smtClean="0"/>
                        <a:t>-kwadraat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9037">
                <a:tc vMerge="1"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Y= Kwantitatief </a:t>
                      </a:r>
                    </a:p>
                    <a:p>
                      <a:pPr algn="ctr"/>
                      <a:r>
                        <a:rPr lang="nl-NL" sz="1600" dirty="0" smtClean="0"/>
                        <a:t>X=</a:t>
                      </a:r>
                      <a:r>
                        <a:rPr lang="nl-NL" sz="1600" baseline="0" dirty="0" smtClean="0"/>
                        <a:t> Kwantitatief en/of categorisch</a:t>
                      </a:r>
                      <a:endParaRPr lang="nl-N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correlatie en</a:t>
                      </a:r>
                    </a:p>
                    <a:p>
                      <a:pPr algn="ctr"/>
                      <a:r>
                        <a:rPr lang="nl-NL" sz="1600" dirty="0" smtClean="0"/>
                        <a:t>regressie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Rechthoek 8"/>
          <p:cNvSpPr/>
          <p:nvPr/>
        </p:nvSpPr>
        <p:spPr>
          <a:xfrm>
            <a:off x="1547664" y="3861048"/>
            <a:ext cx="7272337" cy="4320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graphicFrame>
        <p:nvGraphicFramePr>
          <p:cNvPr id="40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991594"/>
              </p:ext>
            </p:extLst>
          </p:nvPr>
        </p:nvGraphicFramePr>
        <p:xfrm>
          <a:off x="7115175" y="3356992"/>
          <a:ext cx="13271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Vergelijking" r:id="rId5" imgW="368300" imgH="139700" progId="Equation.3">
                  <p:embed/>
                </p:oleObj>
              </mc:Choice>
              <mc:Fallback>
                <p:oleObj name="Vergelijking" r:id="rId5" imgW="3683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3356992"/>
                        <a:ext cx="13271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Box 1"/>
          <p:cNvSpPr txBox="1">
            <a:spLocks noChangeArrowheads="1"/>
          </p:cNvSpPr>
          <p:nvPr/>
        </p:nvSpPr>
        <p:spPr bwMode="auto">
          <a:xfrm>
            <a:off x="539552" y="5498068"/>
            <a:ext cx="16607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Module 9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0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 idx="4294967295"/>
          </p:nvPr>
        </p:nvSpPr>
        <p:spPr>
          <a:xfrm>
            <a:off x="457200" y="1"/>
            <a:ext cx="8229600" cy="620688"/>
          </a:xfrm>
        </p:spPr>
        <p:txBody>
          <a:bodyPr/>
          <a:lstStyle/>
          <a:p>
            <a:pPr eaLnBrk="1" hangingPunct="1"/>
            <a:r>
              <a:rPr lang="nl-NL" altLang="en-US" sz="35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VERWACHTING (</a:t>
            </a:r>
            <a:r>
              <a:rPr lang="nl-NL" altLang="en-US" sz="3500" i="1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</a:t>
            </a:r>
            <a:r>
              <a:rPr lang="nl-NL" altLang="en-US" sz="3500" baseline="-250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</a:t>
            </a:r>
            <a:r>
              <a:rPr lang="nl-NL" altLang="en-US" sz="35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</a:t>
            </a:r>
            <a:endParaRPr lang="en-US" altLang="en-US" sz="3500" smtClean="0">
              <a:solidFill>
                <a:srgbClr val="008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51756781"/>
              </p:ext>
            </p:extLst>
          </p:nvPr>
        </p:nvGraphicFramePr>
        <p:xfrm>
          <a:off x="179512" y="692697"/>
          <a:ext cx="6696744" cy="4106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6885"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Dragen</a:t>
                      </a:r>
                      <a:r>
                        <a:rPr lang="nl-NL" sz="2400" b="1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 van g</a:t>
                      </a:r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ordels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7090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latin typeface="Times" pitchFamily="18" charset="0"/>
                        </a:rPr>
                        <a:t>Toestand na het ongeluk</a:t>
                      </a:r>
                      <a:endParaRPr lang="en-US" sz="2400" b="1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JA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NEE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275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Overleden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600,5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2111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8275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Zwaargewond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246.448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1638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Lichtgewond</a:t>
                      </a:r>
                      <a:r>
                        <a:rPr lang="nl-NL" sz="2200" baseline="0" dirty="0" smtClean="0">
                          <a:latin typeface="Times" pitchFamily="18" charset="0"/>
                        </a:rPr>
                        <a:t> of</a:t>
                      </a:r>
                      <a:endParaRPr lang="nl-NL" sz="2200" dirty="0" smtClean="0">
                        <a:latin typeface="Times" pitchFamily="18" charset="0"/>
                      </a:endParaRPr>
                    </a:p>
                    <a:p>
                      <a:r>
                        <a:rPr lang="nl-NL" sz="2200" dirty="0" smtClean="0">
                          <a:latin typeface="Times" pitchFamily="18" charset="0"/>
                        </a:rPr>
                        <a:t>niks aan de hand</a:t>
                      </a:r>
                      <a:endParaRPr lang="en-US" sz="2200" dirty="0" smtClean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b="1" dirty="0" smtClean="0">
                          <a:solidFill>
                            <a:srgbClr val="008000"/>
                          </a:solidFill>
                          <a:latin typeface="Times" pitchFamily="18" charset="0"/>
                        </a:rPr>
                        <a:t>??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6" marB="4572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328.445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275">
                <a:tc>
                  <a:txBody>
                    <a:bodyPr/>
                    <a:lstStyle/>
                    <a:p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412.878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164.126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577.004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6" marB="4572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512" y="5085184"/>
            <a:ext cx="5373430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(kolomtotaal * rijtotaal) / totale n</a:t>
            </a:r>
          </a:p>
          <a:p>
            <a:pPr eaLnBrk="1" hangingPunct="1"/>
            <a:r>
              <a:rPr lang="nl-NL" altLang="en-US" sz="2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alt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(overleden) </a:t>
            </a:r>
            <a:r>
              <a:rPr lang="nl-NL" alt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nl-NL" altLang="en-US" sz="25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alt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(geen gordel) * totale n</a:t>
            </a:r>
          </a:p>
          <a:p>
            <a:pPr eaLnBrk="1" hangingPunct="1"/>
            <a:r>
              <a:rPr lang="nl-NL" alt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nl-NL" alt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2111 </a:t>
            </a:r>
            <a:r>
              <a:rPr lang="nl-NL" alt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164.126) / 577.004 = </a:t>
            </a:r>
            <a:r>
              <a:rPr lang="nl-NL" alt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600,5 </a:t>
            </a:r>
            <a:endParaRPr lang="en-US" alt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al 4"/>
          <p:cNvSpPr/>
          <p:nvPr/>
        </p:nvSpPr>
        <p:spPr>
          <a:xfrm>
            <a:off x="5868144" y="2276872"/>
            <a:ext cx="1152525" cy="6477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/>
          </a:p>
        </p:txBody>
      </p:sp>
      <p:sp>
        <p:nvSpPr>
          <p:cNvPr id="10" name="Ovaal 4"/>
          <p:cNvSpPr/>
          <p:nvPr/>
        </p:nvSpPr>
        <p:spPr>
          <a:xfrm>
            <a:off x="3923928" y="4149725"/>
            <a:ext cx="1152525" cy="6477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60296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10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1084C5B9-CA6B-4FEC-8C9D-D93EF89FE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854560"/>
            <a:ext cx="5112568" cy="11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8291513" cy="1151855"/>
          </a:xfrm>
        </p:spPr>
        <p:txBody>
          <a:bodyPr/>
          <a:lstStyle/>
          <a:p>
            <a:pPr algn="l" eaLnBrk="1" hangingPunct="1"/>
            <a:r>
              <a:rPr lang="nl-NL" altLang="en-US" sz="2600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Welke cellen zijn verantwoordelijk voor de samenhang?</a:t>
            </a:r>
          </a:p>
        </p:txBody>
      </p:sp>
      <p:sp>
        <p:nvSpPr>
          <p:cNvPr id="8199" name="Rectangle 2"/>
          <p:cNvSpPr txBox="1">
            <a:spLocks noChangeArrowheads="1"/>
          </p:cNvSpPr>
          <p:nvPr/>
        </p:nvSpPr>
        <p:spPr bwMode="auto">
          <a:xfrm>
            <a:off x="0" y="0"/>
            <a:ext cx="70199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000" b="1">
                <a:solidFill>
                  <a:srgbClr val="002060"/>
                </a:solidFill>
              </a:rPr>
              <a:t>Residuen</a:t>
            </a:r>
            <a:endParaRPr lang="en-US" altLang="en-US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8291513" cy="863823"/>
          </a:xfrm>
        </p:spPr>
        <p:txBody>
          <a:bodyPr/>
          <a:lstStyle/>
          <a:p>
            <a:pPr algn="l" eaLnBrk="1" hangingPunct="1"/>
            <a:r>
              <a:rPr lang="nl-NL" altLang="en-US" sz="2600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Welke cellen zijn verantwoordelijk voor de samenhang?</a:t>
            </a: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323850" y="1052736"/>
            <a:ext cx="8512175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Het doel van standaardiseren (uitdrukken in standaarddeviaties): het analyseren van afwijkingen op celniveau.</a:t>
            </a:r>
          </a:p>
          <a:p>
            <a:pPr eaLnBrk="1" hangingPunct="1"/>
            <a:endParaRPr lang="en-US" altLang="en-US" sz="2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nl-NL" altLang="en-US" sz="3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Gestandaardiseerd residu =</a:t>
            </a:r>
          </a:p>
          <a:p>
            <a:pPr eaLnBrk="1" hangingPunct="1"/>
            <a:r>
              <a:rPr lang="nl-NL" alt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nl-NL" altLang="en-US" sz="30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standardized residual</a:t>
            </a:r>
            <a:r>
              <a:rPr lang="nl-NL" alt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/>
            <a:endParaRPr lang="en-US" alt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4" name="Tijdelijke aanduiding voor inhoud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073304"/>
              </p:ext>
            </p:extLst>
          </p:nvPr>
        </p:nvGraphicFramePr>
        <p:xfrm>
          <a:off x="5436096" y="2060848"/>
          <a:ext cx="24479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2" name="Equation" r:id="rId4" imgW="762000" imgH="444500" progId="Equation.3">
                  <p:embed/>
                </p:oleObj>
              </mc:Choice>
              <mc:Fallback>
                <p:oleObj name="Equation" r:id="rId4" imgW="762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060848"/>
                        <a:ext cx="2447925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5536" y="4223117"/>
            <a:ext cx="5904904" cy="26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chemeClr val="tx1"/>
                </a:solidFill>
                <a:latin typeface="Times New Roman" pitchFamily="18" charset="0"/>
              </a:rPr>
              <a:t>se = 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</a:rPr>
              <a:t>de</a:t>
            </a:r>
            <a:r>
              <a:rPr lang="en-US" alt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itchFamily="18" charset="0"/>
              </a:rPr>
              <a:t>standaardfout</a:t>
            </a:r>
            <a:r>
              <a:rPr lang="en-US" alt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</a:rPr>
              <a:t>van de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</a:rPr>
              <a:t>steekproevenverdeling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</a:rPr>
              <a:t> van het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</a:rPr>
              <a:t>verschil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</a:rPr>
              <a:t> (</a:t>
            </a:r>
            <a:r>
              <a:rPr lang="nl-NL" alt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nl-NL" altLang="en-US" sz="2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</a:rPr>
              <a:t> - </a:t>
            </a:r>
            <a:r>
              <a:rPr lang="nl-NL" alt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nl-NL" altLang="en-US" sz="2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</a:rPr>
              <a:t>)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</a:rPr>
              <a:t>als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</a:rPr>
              <a:t> de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</a:rPr>
              <a:t>variabelen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</a:rPr>
              <a:t>onafhankelijk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</a:rPr>
              <a:t>zijn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  <a:r>
              <a:rPr lang="en-US" altLang="en-US" sz="2400" dirty="0">
                <a:latin typeface="Times New Roman" pitchFamily="18" charset="0"/>
              </a:rPr>
              <a:t/>
            </a:r>
            <a:br>
              <a:rPr lang="en-US" altLang="en-US" sz="2400" dirty="0">
                <a:latin typeface="Times New Roman" pitchFamily="18" charset="0"/>
              </a:rPr>
            </a:br>
            <a:r>
              <a:rPr lang="en-US" altLang="en-US" sz="2300" dirty="0">
                <a:latin typeface="Times New Roman" pitchFamily="18" charset="0"/>
              </a:rPr>
              <a:t/>
            </a:r>
            <a:br>
              <a:rPr lang="en-US" altLang="en-US" sz="2300" dirty="0">
                <a:latin typeface="Times New Roman" pitchFamily="18" charset="0"/>
              </a:rPr>
            </a:br>
            <a:r>
              <a:rPr lang="en-US" altLang="en-US" sz="2400" dirty="0">
                <a:latin typeface="Times New Roman" pitchFamily="18" charset="0"/>
              </a:rPr>
              <a:t>De </a:t>
            </a:r>
            <a:r>
              <a:rPr lang="en-US" altLang="en-US" sz="2400" dirty="0" err="1">
                <a:latin typeface="Times New Roman" pitchFamily="18" charset="0"/>
              </a:rPr>
              <a:t>formule</a:t>
            </a:r>
            <a:r>
              <a:rPr lang="en-US" altLang="en-US" sz="2400" dirty="0">
                <a:latin typeface="Times New Roman" pitchFamily="18" charset="0"/>
              </a:rPr>
              <a:t> van </a:t>
            </a:r>
            <a:r>
              <a:rPr lang="en-US" altLang="en-US" sz="2400" i="1" dirty="0">
                <a:latin typeface="Times New Roman" pitchFamily="18" charset="0"/>
              </a:rPr>
              <a:t>se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hoef</a:t>
            </a:r>
            <a:r>
              <a:rPr lang="en-US" altLang="en-US" sz="2400" dirty="0">
                <a:latin typeface="Times New Roman" pitchFamily="18" charset="0"/>
              </a:rPr>
              <a:t> je </a:t>
            </a:r>
            <a:r>
              <a:rPr lang="en-US" altLang="en-US" sz="2400" u="sng" dirty="0" err="1">
                <a:latin typeface="Times New Roman" pitchFamily="18" charset="0"/>
              </a:rPr>
              <a:t>niet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te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weten</a:t>
            </a:r>
            <a:r>
              <a:rPr lang="en-US" altLang="en-US" sz="2400" dirty="0">
                <a:latin typeface="Times New Roman" pitchFamily="18" charset="0"/>
              </a:rPr>
              <a:t>. Het </a:t>
            </a:r>
            <a:r>
              <a:rPr lang="en-US" altLang="en-US" sz="2400" dirty="0" err="1">
                <a:latin typeface="Times New Roman" pitchFamily="18" charset="0"/>
              </a:rPr>
              <a:t>boek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zegt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hierover</a:t>
            </a:r>
            <a:r>
              <a:rPr lang="en-US" altLang="en-US" sz="2400" dirty="0">
                <a:latin typeface="Times New Roman" pitchFamily="18" charset="0"/>
              </a:rPr>
              <a:t>: “</a:t>
            </a:r>
            <a:r>
              <a:rPr lang="en-US" altLang="en-US" sz="2400" i="1" dirty="0">
                <a:latin typeface="Times New Roman" pitchFamily="18" charset="0"/>
              </a:rPr>
              <a:t>formula is complex, and we’ll not give it here</a:t>
            </a:r>
            <a:r>
              <a:rPr lang="en-US" altLang="en-US" sz="2400" dirty="0" smtClean="0">
                <a:latin typeface="Times New Roman" pitchFamily="18" charset="0"/>
              </a:rPr>
              <a:t>”.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8199" name="Rectangle 2"/>
          <p:cNvSpPr txBox="1">
            <a:spLocks noChangeArrowheads="1"/>
          </p:cNvSpPr>
          <p:nvPr/>
        </p:nvSpPr>
        <p:spPr bwMode="auto">
          <a:xfrm>
            <a:off x="0" y="0"/>
            <a:ext cx="70199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000" b="1">
                <a:solidFill>
                  <a:srgbClr val="002060"/>
                </a:solidFill>
              </a:rPr>
              <a:t>Residuen</a:t>
            </a:r>
            <a:endParaRPr lang="en-US" altLang="en-US" sz="28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6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107505" y="476250"/>
            <a:ext cx="9036496" cy="504825"/>
          </a:xfrm>
        </p:spPr>
        <p:txBody>
          <a:bodyPr/>
          <a:lstStyle/>
          <a:p>
            <a:pPr eaLnBrk="1" hangingPunct="1"/>
            <a:r>
              <a:rPr lang="nl-NL" altLang="en-US" sz="2700" b="1" i="1" dirty="0" err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standardized</a:t>
            </a:r>
            <a:r>
              <a:rPr lang="nl-NL" altLang="en-US" sz="2700" b="1" i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nl-NL" altLang="en-US" sz="2700" b="1" i="1" dirty="0" err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residual</a:t>
            </a:r>
            <a:r>
              <a:rPr lang="nl-NL" altLang="en-US" sz="2700" b="1" i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nl-NL" altLang="en-US" sz="27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van de cel </a:t>
            </a:r>
            <a:r>
              <a:rPr lang="en-GB" altLang="en-US" sz="27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nl-NL" altLang="ja-JP" sz="27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geen gordel + overleden</a:t>
            </a:r>
            <a:r>
              <a:rPr lang="en-US" altLang="ja-JP" sz="27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”</a:t>
            </a:r>
            <a:endParaRPr lang="en-US" altLang="en-US" sz="27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25059300"/>
              </p:ext>
            </p:extLst>
          </p:nvPr>
        </p:nvGraphicFramePr>
        <p:xfrm>
          <a:off x="179512" y="1124744"/>
          <a:ext cx="7416824" cy="347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0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78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45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6345">
                <a:tc>
                  <a:txBody>
                    <a:bodyPr/>
                    <a:lstStyle/>
                    <a:p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46" marR="91446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Dragen</a:t>
                      </a:r>
                      <a:r>
                        <a:rPr lang="nl-NL" sz="2400" b="1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 van g</a:t>
                      </a:r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ordels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 marL="91446" marR="91446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46" marR="91446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9427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latin typeface="Times" pitchFamily="18" charset="0"/>
                        </a:rPr>
                        <a:t>Toestand na het ongeluk</a:t>
                      </a:r>
                      <a:endParaRPr lang="en-US" sz="2400" b="1" dirty="0">
                        <a:latin typeface="Times" pitchFamily="18" charset="0"/>
                      </a:endParaRPr>
                    </a:p>
                  </a:txBody>
                  <a:tcPr marL="91446" marR="91446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latin typeface="Times" pitchFamily="18" charset="0"/>
                        </a:rPr>
                        <a:t>JA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46" marR="91446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latin typeface="Times" pitchFamily="18" charset="0"/>
                        </a:rPr>
                        <a:t>NEE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46" marR="91446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i="1" dirty="0" smtClean="0">
                          <a:latin typeface="Times" pitchFamily="18" charset="0"/>
                        </a:rPr>
                        <a:t>Totaal</a:t>
                      </a:r>
                      <a:endParaRPr lang="en-US" sz="2400" i="1" dirty="0">
                        <a:latin typeface="Times" pitchFamily="18" charset="0"/>
                      </a:endParaRPr>
                    </a:p>
                  </a:txBody>
                  <a:tcPr marL="91446" marR="91446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345"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latin typeface="Times" pitchFamily="18" charset="0"/>
                        </a:rPr>
                        <a:t>Overleden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5" marB="4572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1601 </a:t>
                      </a:r>
                      <a:r>
                        <a:rPr lang="nl-NL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(48.36)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5" marB="4572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2111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46" marR="91446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404"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latin typeface="Times" pitchFamily="18" charset="0"/>
                        </a:rPr>
                        <a:t>Zwaargewond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5" marB="4572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5" marB="4572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246.448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46" marR="91446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9427"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latin typeface="Times" pitchFamily="18" charset="0"/>
                        </a:rPr>
                        <a:t>Lichtgewond</a:t>
                      </a:r>
                      <a:r>
                        <a:rPr lang="nl-NL" sz="2400" baseline="0" dirty="0" smtClean="0">
                          <a:latin typeface="Times" pitchFamily="18" charset="0"/>
                        </a:rPr>
                        <a:t> of</a:t>
                      </a:r>
                      <a:endParaRPr lang="nl-NL" sz="2400" dirty="0" smtClean="0">
                        <a:latin typeface="Times" pitchFamily="18" charset="0"/>
                      </a:endParaRPr>
                    </a:p>
                    <a:p>
                      <a:r>
                        <a:rPr lang="nl-NL" sz="2400" dirty="0" smtClean="0">
                          <a:latin typeface="Times" pitchFamily="18" charset="0"/>
                        </a:rPr>
                        <a:t>niks aan de hand</a:t>
                      </a:r>
                      <a:endParaRPr lang="en-US" sz="2400" dirty="0" smtClean="0">
                        <a:latin typeface="Times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5" marB="4572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5" marB="4572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328.445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46" marR="91446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404">
                <a:tc>
                  <a:txBody>
                    <a:bodyPr/>
                    <a:lstStyle/>
                    <a:p>
                      <a:r>
                        <a:rPr lang="nl-NL" sz="2400" i="1" dirty="0" smtClean="0">
                          <a:latin typeface="Times" pitchFamily="18" charset="0"/>
                        </a:rPr>
                        <a:t>Totaal</a:t>
                      </a:r>
                      <a:endParaRPr lang="en-US" sz="2400" i="1" dirty="0">
                        <a:latin typeface="Times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412.878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164.126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577.004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46" marR="91446" marT="45725" marB="4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9218" name="Tijdelijke aanduiding voor inhoud 3"/>
          <p:cNvGraphicFramePr>
            <a:graphicFrameLocks noChangeAspect="1"/>
          </p:cNvGraphicFramePr>
          <p:nvPr/>
        </p:nvGraphicFramePr>
        <p:xfrm>
          <a:off x="468313" y="4941888"/>
          <a:ext cx="405447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name="Equation" r:id="rId4" imgW="1828800" imgH="444500" progId="Equation.3">
                  <p:embed/>
                </p:oleObj>
              </mc:Choice>
              <mc:Fallback>
                <p:oleObj name="Equation" r:id="rId4" imgW="1828800" imgH="444500" progId="Equation.3">
                  <p:embed/>
                  <p:pic>
                    <p:nvPicPr>
                      <p:cNvPr id="0" name="Tijdelijke aanduiding voor inhoud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941888"/>
                        <a:ext cx="405447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6" name="Rectangle 4"/>
          <p:cNvSpPr>
            <a:spLocks noChangeArrowheads="1"/>
          </p:cNvSpPr>
          <p:nvPr/>
        </p:nvSpPr>
        <p:spPr bwMode="auto">
          <a:xfrm>
            <a:off x="251520" y="6279406"/>
            <a:ext cx="619236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400">
                <a:latin typeface="Times New Roman" pitchFamily="18" charset="0"/>
                <a:cs typeface="Times New Roman" pitchFamily="18" charset="0"/>
              </a:rPr>
              <a:t>se berekenen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hoef je niet te kennen; se = 20,69.</a:t>
            </a:r>
            <a:r>
              <a:rPr lang="nl-NL" altLang="en-US" sz="240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000" b="1">
                <a:solidFill>
                  <a:srgbClr val="002060"/>
                </a:solidFill>
              </a:rPr>
              <a:t>Residuen: welke cellen zijn verantwoordelijk voor samenhang?</a:t>
            </a:r>
            <a:endParaRPr lang="en-US" altLang="en-US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 idx="4294967295"/>
          </p:nvPr>
        </p:nvSpPr>
        <p:spPr>
          <a:xfrm>
            <a:off x="684213" y="404664"/>
            <a:ext cx="8064500" cy="358775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nl-NL" altLang="en-US" sz="3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Hoe beoordeel je de </a:t>
            </a:r>
            <a:r>
              <a:rPr lang="nl-NL" altLang="en-US" sz="3000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standardized residual</a:t>
            </a:r>
            <a:r>
              <a:rPr lang="nl-NL" altLang="en-US" sz="3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?</a:t>
            </a:r>
          </a:p>
        </p:txBody>
      </p:sp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323850" y="4797152"/>
            <a:ext cx="64803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Er is ongeveer 5% kans dat gest. residu buiten de range (-2, 2) valt.</a:t>
            </a:r>
          </a:p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&gt; 3 of  &lt; -3  is “strong evidence” van afwijking van onafhankelijkheid van de variabelen. </a:t>
            </a:r>
            <a:r>
              <a:rPr lang="en-US" alt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786456" y="1099923"/>
            <a:ext cx="5438775" cy="3586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000" b="1">
                <a:solidFill>
                  <a:srgbClr val="002060"/>
                </a:solidFill>
              </a:rPr>
              <a:t>Residuen: welke cellen zijn verantwoordelijk voor samenhang?</a:t>
            </a:r>
            <a:endParaRPr lang="en-US" altLang="en-US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1084C5B9-CA6B-4FEC-8C9D-D93EF89FE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854560"/>
            <a:ext cx="5112568" cy="11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8291513" cy="1151855"/>
          </a:xfrm>
        </p:spPr>
        <p:txBody>
          <a:bodyPr/>
          <a:lstStyle/>
          <a:p>
            <a:pPr algn="l" eaLnBrk="1" hangingPunct="1"/>
            <a:r>
              <a:rPr lang="nl-NL" altLang="en-US" sz="2600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Wat is de </a:t>
            </a:r>
            <a:r>
              <a:rPr lang="nl-NL" altLang="en-US" sz="2600" b="1" i="1" u="sng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sterkte</a:t>
            </a:r>
            <a:r>
              <a:rPr lang="nl-NL" altLang="en-US" sz="2600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van het verband? </a:t>
            </a:r>
          </a:p>
        </p:txBody>
      </p:sp>
    </p:spTree>
    <p:extLst>
      <p:ext uri="{BB962C8B-B14F-4D97-AF65-F5344CB8AC3E}">
        <p14:creationId xmlns:p14="http://schemas.microsoft.com/office/powerpoint/2010/main" val="2878115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625"/>
          </a:xfrm>
        </p:spPr>
        <p:txBody>
          <a:bodyPr/>
          <a:lstStyle/>
          <a:p>
            <a:pPr eaLnBrk="1" hangingPunct="1"/>
            <a:r>
              <a:rPr lang="nl-NL" altLang="en-US" sz="29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Manier om </a:t>
            </a:r>
            <a:r>
              <a:rPr lang="nl-NL" altLang="en-US" sz="2900" b="1" u="sng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sterkte</a:t>
            </a:r>
            <a:r>
              <a:rPr lang="nl-NL" altLang="en-US" sz="29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van associatie te zien: </a:t>
            </a:r>
            <a:br>
              <a:rPr lang="nl-NL" altLang="en-US" sz="29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nl-NL" altLang="en-US" sz="29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verschillen in proporties of percentages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718530"/>
              </p:ext>
            </p:extLst>
          </p:nvPr>
        </p:nvGraphicFramePr>
        <p:xfrm>
          <a:off x="251520" y="980728"/>
          <a:ext cx="6768751" cy="54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3299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accent2"/>
                          </a:solidFill>
                        </a:rPr>
                        <a:t>A. Perfecte</a:t>
                      </a:r>
                      <a:r>
                        <a:rPr lang="nl-NL" sz="1900" baseline="0" dirty="0" smtClean="0">
                          <a:solidFill>
                            <a:schemeClr val="accent2"/>
                          </a:solidFill>
                        </a:rPr>
                        <a:t> associatie</a:t>
                      </a:r>
                      <a:endParaRPr lang="nl-NL" sz="1900" dirty="0">
                        <a:solidFill>
                          <a:schemeClr val="accent2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Republican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Democrat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err="1" smtClean="0">
                          <a:solidFill>
                            <a:schemeClr val="tx1"/>
                          </a:solidFill>
                        </a:rPr>
                        <a:t>Women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3299">
                <a:tc>
                  <a:txBody>
                    <a:bodyPr/>
                    <a:lstStyle/>
                    <a:p>
                      <a:r>
                        <a:rPr lang="nl-NL" sz="1900" b="1" dirty="0" smtClean="0">
                          <a:solidFill>
                            <a:schemeClr val="accent2"/>
                          </a:solidFill>
                        </a:rPr>
                        <a:t>B. Sterke associatie</a:t>
                      </a:r>
                      <a:endParaRPr lang="nl-NL" sz="19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Republican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Democrat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err="1" smtClean="0">
                          <a:solidFill>
                            <a:schemeClr val="tx1"/>
                          </a:solidFill>
                        </a:rPr>
                        <a:t>Women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3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900" b="1" dirty="0" smtClean="0">
                          <a:solidFill>
                            <a:schemeClr val="accent2"/>
                          </a:solidFill>
                        </a:rPr>
                        <a:t>C. Geen associatie</a:t>
                      </a: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Republican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Democrat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err="1" smtClean="0">
                          <a:solidFill>
                            <a:schemeClr val="tx1"/>
                          </a:solidFill>
                        </a:rPr>
                        <a:t>Women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625"/>
          </a:xfrm>
        </p:spPr>
        <p:txBody>
          <a:bodyPr/>
          <a:lstStyle/>
          <a:p>
            <a:pPr eaLnBrk="1" hangingPunct="1"/>
            <a:r>
              <a:rPr lang="nl-NL" altLang="en-US" sz="29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Manier om </a:t>
            </a:r>
            <a:r>
              <a:rPr lang="nl-NL" altLang="en-US" sz="2900" b="1" u="sng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sterkte</a:t>
            </a:r>
            <a:r>
              <a:rPr lang="nl-NL" altLang="en-US" sz="29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van associatie te zien: </a:t>
            </a:r>
            <a:br>
              <a:rPr lang="nl-NL" altLang="en-US" sz="29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nl-NL" altLang="en-US" sz="29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verschillen in proporties of percentages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272779"/>
              </p:ext>
            </p:extLst>
          </p:nvPr>
        </p:nvGraphicFramePr>
        <p:xfrm>
          <a:off x="251520" y="980728"/>
          <a:ext cx="6768751" cy="54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3299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accent2"/>
                          </a:solidFill>
                        </a:rPr>
                        <a:t>A. Perfecte</a:t>
                      </a:r>
                      <a:r>
                        <a:rPr lang="nl-NL" sz="1900" baseline="0" dirty="0" smtClean="0">
                          <a:solidFill>
                            <a:schemeClr val="accent2"/>
                          </a:solidFill>
                        </a:rPr>
                        <a:t> associatie</a:t>
                      </a:r>
                      <a:endParaRPr lang="nl-NL" sz="1900" dirty="0">
                        <a:solidFill>
                          <a:schemeClr val="accent2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Republican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Democrat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err="1" smtClean="0">
                          <a:solidFill>
                            <a:schemeClr val="tx1"/>
                          </a:solidFill>
                        </a:rPr>
                        <a:t>Women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3299">
                <a:tc>
                  <a:txBody>
                    <a:bodyPr/>
                    <a:lstStyle/>
                    <a:p>
                      <a:r>
                        <a:rPr lang="nl-NL" sz="1900" b="1" dirty="0" smtClean="0">
                          <a:solidFill>
                            <a:schemeClr val="accent2"/>
                          </a:solidFill>
                        </a:rPr>
                        <a:t>B. Sterke associatie</a:t>
                      </a:r>
                      <a:endParaRPr lang="nl-NL" sz="19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Republican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Democrat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err="1" smtClean="0">
                          <a:solidFill>
                            <a:schemeClr val="tx1"/>
                          </a:solidFill>
                        </a:rPr>
                        <a:t>Women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3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900" b="1" dirty="0" smtClean="0">
                          <a:solidFill>
                            <a:schemeClr val="accent2"/>
                          </a:solidFill>
                        </a:rPr>
                        <a:t>C. Geen associatie</a:t>
                      </a: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Republican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Democrat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err="1" smtClean="0">
                          <a:solidFill>
                            <a:schemeClr val="tx1"/>
                          </a:solidFill>
                        </a:rPr>
                        <a:t>Women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Ovaal 4"/>
          <p:cNvSpPr/>
          <p:nvPr/>
        </p:nvSpPr>
        <p:spPr>
          <a:xfrm>
            <a:off x="2411760" y="1556792"/>
            <a:ext cx="863600" cy="936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" name="Ovaal 4"/>
          <p:cNvSpPr/>
          <p:nvPr/>
        </p:nvSpPr>
        <p:spPr>
          <a:xfrm>
            <a:off x="2339752" y="5157192"/>
            <a:ext cx="863600" cy="936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7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89868094"/>
              </p:ext>
            </p:extLst>
          </p:nvPr>
        </p:nvGraphicFramePr>
        <p:xfrm>
          <a:off x="323528" y="1751962"/>
          <a:ext cx="6120680" cy="3718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8489"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l-NL" sz="22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Dragen</a:t>
                      </a:r>
                      <a:r>
                        <a:rPr lang="nl-NL" sz="2200" b="1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 g</a:t>
                      </a:r>
                      <a:r>
                        <a:rPr lang="nl-NL" sz="22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ordels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6533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latin typeface="Times" pitchFamily="18" charset="0"/>
                        </a:rPr>
                        <a:t>Toestand na ongeluk</a:t>
                      </a:r>
                      <a:endParaRPr lang="en-US" sz="2400" b="1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JA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NEE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96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Overleden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smtClean="0">
                          <a:latin typeface="Times" pitchFamily="18" charset="0"/>
                        </a:rPr>
                        <a:t>510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1601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2111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2481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Zwaargewond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156.184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90.264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246.448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6533">
                <a:tc>
                  <a:txBody>
                    <a:bodyPr/>
                    <a:lstStyle/>
                    <a:p>
                      <a:r>
                        <a:rPr lang="nl-NL" sz="2200" dirty="0" smtClean="0">
                          <a:latin typeface="Times" pitchFamily="18" charset="0"/>
                        </a:rPr>
                        <a:t>Lichtgewond</a:t>
                      </a:r>
                      <a:r>
                        <a:rPr lang="nl-NL" sz="2200" baseline="0" dirty="0" smtClean="0">
                          <a:latin typeface="Times" pitchFamily="18" charset="0"/>
                        </a:rPr>
                        <a:t> of</a:t>
                      </a:r>
                      <a:endParaRPr lang="nl-NL" sz="2200" dirty="0" smtClean="0">
                        <a:latin typeface="Times" pitchFamily="18" charset="0"/>
                      </a:endParaRPr>
                    </a:p>
                    <a:p>
                      <a:r>
                        <a:rPr lang="nl-NL" sz="2200" dirty="0" smtClean="0">
                          <a:latin typeface="Times" pitchFamily="18" charset="0"/>
                        </a:rPr>
                        <a:t>niks aan de hand</a:t>
                      </a:r>
                      <a:endParaRPr lang="en-US" sz="2200" dirty="0" smtClean="0">
                        <a:latin typeface="Times" pitchFamily="18" charset="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256.184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72.261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328.445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2176">
                <a:tc>
                  <a:txBody>
                    <a:bodyPr/>
                    <a:lstStyle/>
                    <a:p>
                      <a:r>
                        <a:rPr lang="nl-NL" sz="2400" i="1" dirty="0" smtClean="0">
                          <a:latin typeface="Times" pitchFamily="18" charset="0"/>
                        </a:rPr>
                        <a:t>Totaal</a:t>
                      </a:r>
                      <a:endParaRPr lang="en-US" sz="2400" i="1" dirty="0">
                        <a:latin typeface="Times" pitchFamily="18" charset="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412.878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164.126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577.004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423" name="Titel 1"/>
          <p:cNvSpPr txBox="1">
            <a:spLocks/>
          </p:cNvSpPr>
          <p:nvPr/>
        </p:nvSpPr>
        <p:spPr bwMode="auto">
          <a:xfrm>
            <a:off x="322263" y="116632"/>
            <a:ext cx="8714233" cy="12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nl-NL" alt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Hypothese van onderzoeker: er is een verband tussen iemands toestand na een ongeluk en het dragen van autogordels. Een steekproef onder 577.004 personen die bij een ongeluk betrokken waren laat zien: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625"/>
          </a:xfrm>
        </p:spPr>
        <p:txBody>
          <a:bodyPr/>
          <a:lstStyle/>
          <a:p>
            <a:pPr eaLnBrk="1" hangingPunct="1"/>
            <a:r>
              <a:rPr lang="nl-NL" altLang="en-US" sz="29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Manier om </a:t>
            </a:r>
            <a:r>
              <a:rPr lang="nl-NL" altLang="en-US" sz="2900" b="1" u="sng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sterkte</a:t>
            </a:r>
            <a:r>
              <a:rPr lang="nl-NL" altLang="en-US" sz="29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van associatie te zien: </a:t>
            </a:r>
            <a:br>
              <a:rPr lang="nl-NL" altLang="en-US" sz="29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nl-NL" altLang="en-US" sz="29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verschillen in proporties of percentages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569458"/>
              </p:ext>
            </p:extLst>
          </p:nvPr>
        </p:nvGraphicFramePr>
        <p:xfrm>
          <a:off x="251520" y="980728"/>
          <a:ext cx="6768751" cy="54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3299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accent2"/>
                          </a:solidFill>
                        </a:rPr>
                        <a:t>A. Perfecte</a:t>
                      </a:r>
                      <a:r>
                        <a:rPr lang="nl-NL" sz="1900" baseline="0" dirty="0" smtClean="0">
                          <a:solidFill>
                            <a:schemeClr val="accent2"/>
                          </a:solidFill>
                        </a:rPr>
                        <a:t> associatie</a:t>
                      </a:r>
                      <a:endParaRPr lang="nl-NL" sz="1900" dirty="0">
                        <a:solidFill>
                          <a:schemeClr val="accent2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Republican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Democrat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err="1" smtClean="0">
                          <a:solidFill>
                            <a:schemeClr val="tx1"/>
                          </a:solidFill>
                        </a:rPr>
                        <a:t>Women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3299">
                <a:tc>
                  <a:txBody>
                    <a:bodyPr/>
                    <a:lstStyle/>
                    <a:p>
                      <a:r>
                        <a:rPr lang="nl-NL" sz="1900" b="1" dirty="0" smtClean="0">
                          <a:solidFill>
                            <a:schemeClr val="accent2"/>
                          </a:solidFill>
                        </a:rPr>
                        <a:t>B. Sterke associatie</a:t>
                      </a:r>
                      <a:endParaRPr lang="nl-NL" sz="19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Republican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Democrat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err="1" smtClean="0">
                          <a:solidFill>
                            <a:schemeClr val="tx1"/>
                          </a:solidFill>
                        </a:rPr>
                        <a:t>Women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3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900" b="1" dirty="0" smtClean="0">
                          <a:solidFill>
                            <a:schemeClr val="accent2"/>
                          </a:solidFill>
                        </a:rPr>
                        <a:t>C. Geen associatie</a:t>
                      </a: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Republican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Democrat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err="1" smtClean="0">
                          <a:solidFill>
                            <a:schemeClr val="tx1"/>
                          </a:solidFill>
                        </a:rPr>
                        <a:t>Women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2296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Ovaal 4"/>
          <p:cNvSpPr/>
          <p:nvPr/>
        </p:nvSpPr>
        <p:spPr>
          <a:xfrm>
            <a:off x="2411760" y="3356992"/>
            <a:ext cx="863600" cy="936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16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395536" y="23664"/>
            <a:ext cx="8229600" cy="936625"/>
          </a:xfrm>
        </p:spPr>
        <p:txBody>
          <a:bodyPr/>
          <a:lstStyle/>
          <a:p>
            <a:pPr eaLnBrk="1" hangingPunct="1"/>
            <a:r>
              <a:rPr lang="nl-NL" altLang="en-US" sz="29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Manier om </a:t>
            </a:r>
            <a:r>
              <a:rPr lang="nl-NL" altLang="en-US" sz="2900" b="1" u="sng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sterkte</a:t>
            </a:r>
            <a:r>
              <a:rPr lang="nl-NL" altLang="en-US" sz="29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van associatie te zien: </a:t>
            </a:r>
            <a:br>
              <a:rPr lang="nl-NL" altLang="en-US" sz="29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nl-NL" altLang="en-US" sz="29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nl-NL" altLang="ja-JP" sz="29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difference of proportions</a:t>
            </a:r>
            <a:r>
              <a:rPr lang="nl-NL" altLang="en-US" sz="29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”</a:t>
            </a:r>
            <a:r>
              <a:rPr lang="nl-NL" altLang="ja-JP" sz="29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ligt tussen -1 en +1</a:t>
            </a:r>
            <a:endParaRPr lang="nl-NL" altLang="en-US" sz="29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324024"/>
              </p:ext>
            </p:extLst>
          </p:nvPr>
        </p:nvGraphicFramePr>
        <p:xfrm>
          <a:off x="179512" y="1052736"/>
          <a:ext cx="7850188" cy="475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4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9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53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6214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accent2"/>
                          </a:solidFill>
                        </a:rPr>
                        <a:t>A. Verschil proporties</a:t>
                      </a:r>
                      <a:r>
                        <a:rPr lang="nl-NL" sz="1900" baseline="0" dirty="0" smtClean="0">
                          <a:solidFill>
                            <a:schemeClr val="accent2"/>
                          </a:solidFill>
                        </a:rPr>
                        <a:t> = 1,0 </a:t>
                      </a:r>
                      <a:endParaRPr lang="nl-NL" sz="1900" dirty="0">
                        <a:solidFill>
                          <a:schemeClr val="accent2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Republican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Democrat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nl-NL" sz="1900" dirty="0" err="1" smtClean="0">
                          <a:solidFill>
                            <a:schemeClr val="tx1"/>
                          </a:solidFill>
                        </a:rPr>
                        <a:t>Women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900" b="1" dirty="0" smtClean="0">
                          <a:solidFill>
                            <a:schemeClr val="accent2"/>
                          </a:solidFill>
                        </a:rPr>
                        <a:t>B. Verschil proporties</a:t>
                      </a:r>
                      <a:r>
                        <a:rPr lang="nl-NL" sz="1900" b="1" baseline="0" dirty="0" smtClean="0">
                          <a:solidFill>
                            <a:schemeClr val="accent2"/>
                          </a:solidFill>
                        </a:rPr>
                        <a:t> = 0,4 </a:t>
                      </a:r>
                      <a:endParaRPr lang="nl-NL" sz="19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Republican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Democrat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nl-NL" sz="1900" dirty="0" err="1" smtClean="0">
                          <a:solidFill>
                            <a:schemeClr val="tx1"/>
                          </a:solidFill>
                        </a:rPr>
                        <a:t>Women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900" b="1" dirty="0" smtClean="0">
                          <a:solidFill>
                            <a:schemeClr val="accent2"/>
                          </a:solidFill>
                        </a:rPr>
                        <a:t>C. Verschil</a:t>
                      </a:r>
                      <a:r>
                        <a:rPr lang="nl-NL" sz="1900" b="1" baseline="0" dirty="0" smtClean="0">
                          <a:solidFill>
                            <a:schemeClr val="accent2"/>
                          </a:solidFill>
                        </a:rPr>
                        <a:t> proporties = 0,0</a:t>
                      </a:r>
                      <a:endParaRPr lang="nl-NL" sz="19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Republican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Democrat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nl-NL" sz="1900" dirty="0" err="1" smtClean="0">
                          <a:solidFill>
                            <a:schemeClr val="tx1"/>
                          </a:solidFill>
                        </a:rPr>
                        <a:t>Women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8" name="Ovaal 4"/>
          <p:cNvSpPr/>
          <p:nvPr/>
        </p:nvSpPr>
        <p:spPr>
          <a:xfrm>
            <a:off x="2411760" y="980728"/>
            <a:ext cx="863600" cy="936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Ovaal 4"/>
          <p:cNvSpPr/>
          <p:nvPr/>
        </p:nvSpPr>
        <p:spPr>
          <a:xfrm>
            <a:off x="2411760" y="2492896"/>
            <a:ext cx="863600" cy="936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Ovaal 4"/>
          <p:cNvSpPr/>
          <p:nvPr/>
        </p:nvSpPr>
        <p:spPr>
          <a:xfrm>
            <a:off x="2411760" y="4005064"/>
            <a:ext cx="863600" cy="936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360363"/>
          </a:xfrm>
        </p:spPr>
        <p:txBody>
          <a:bodyPr/>
          <a:lstStyle/>
          <a:p>
            <a:pPr eaLnBrk="1" hangingPunct="1"/>
            <a:r>
              <a:rPr lang="nl-NL" altLang="en-US" sz="29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Manier om </a:t>
            </a:r>
            <a:r>
              <a:rPr lang="nl-NL" altLang="en-US" sz="2900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sterkte</a:t>
            </a:r>
            <a:r>
              <a:rPr lang="nl-NL" altLang="en-US" sz="29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van associatie te zien: </a:t>
            </a:r>
            <a:br>
              <a:rPr lang="nl-NL" altLang="en-US" sz="29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nl-NL" altLang="en-US" sz="29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nl-NL" altLang="ja-JP" sz="3000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relative risk</a:t>
            </a:r>
            <a:r>
              <a:rPr lang="nl-NL" altLang="en-US" sz="3000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”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899776"/>
              </p:ext>
            </p:extLst>
          </p:nvPr>
        </p:nvGraphicFramePr>
        <p:xfrm>
          <a:off x="611188" y="980728"/>
          <a:ext cx="7850188" cy="1584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4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9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53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r>
                        <a:rPr lang="nl-NL" sz="2000" b="1" dirty="0" smtClean="0">
                          <a:solidFill>
                            <a:schemeClr val="accent2"/>
                          </a:solidFill>
                        </a:rPr>
                        <a:t>Gemiddelde associatie</a:t>
                      </a:r>
                      <a:endParaRPr lang="nl-NL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1444" marR="91444" marT="45688" marB="456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1" dirty="0" smtClean="0">
                          <a:solidFill>
                            <a:schemeClr val="tx1"/>
                          </a:solidFill>
                        </a:rPr>
                        <a:t>Republican</a:t>
                      </a:r>
                      <a:endParaRPr lang="nl-NL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1" dirty="0" smtClean="0">
                          <a:solidFill>
                            <a:schemeClr val="tx1"/>
                          </a:solidFill>
                        </a:rPr>
                        <a:t>Democrat</a:t>
                      </a:r>
                      <a:endParaRPr lang="nl-NL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Men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r>
                        <a:rPr lang="nl-NL" sz="2000" dirty="0" err="1" smtClean="0">
                          <a:solidFill>
                            <a:schemeClr val="tx1"/>
                          </a:solidFill>
                        </a:rPr>
                        <a:t>Women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6111" name="TextBox 5"/>
          <p:cNvSpPr txBox="1">
            <a:spLocks noChangeArrowheads="1"/>
          </p:cNvSpPr>
          <p:nvPr/>
        </p:nvSpPr>
        <p:spPr bwMode="auto">
          <a:xfrm>
            <a:off x="323528" y="2780928"/>
            <a:ext cx="648072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Relative</a:t>
            </a:r>
            <a:r>
              <a:rPr lang="nl-NL" altLang="en-US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risk </a:t>
            </a:r>
            <a:r>
              <a:rPr lang="nl-NL" alt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ratio van de twee proporties = p1/p2</a:t>
            </a:r>
          </a:p>
          <a:p>
            <a:pPr eaLnBrk="1" hangingPunct="1"/>
            <a:endParaRPr lang="nl-NL" alt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nl-NL" alt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0,7/0,3 = 2,3</a:t>
            </a:r>
          </a:p>
          <a:p>
            <a:pPr eaLnBrk="1" hangingPunct="1"/>
            <a:endParaRPr lang="nl-NL" alt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nl-NL" alt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Conclusie: Mannen hebben een 2,3 keer zo grote kans om </a:t>
            </a:r>
            <a:r>
              <a:rPr lang="nl-NL" alt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Republican</a:t>
            </a:r>
            <a:r>
              <a:rPr lang="nl-NL" alt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 stemmen dan </a:t>
            </a:r>
            <a:r>
              <a:rPr lang="nl-NL" alt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vrouwen (nl. kans van 70% vs. kans van 30%)</a:t>
            </a:r>
            <a:endParaRPr lang="nl-NL" alt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360363"/>
          </a:xfrm>
        </p:spPr>
        <p:txBody>
          <a:bodyPr/>
          <a:lstStyle/>
          <a:p>
            <a:pPr eaLnBrk="1" hangingPunct="1"/>
            <a:r>
              <a:rPr lang="nl-NL" altLang="en-US" sz="29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Manier om </a:t>
            </a:r>
            <a:r>
              <a:rPr lang="nl-NL" altLang="en-US" sz="2900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sterkte</a:t>
            </a:r>
            <a:r>
              <a:rPr lang="nl-NL" altLang="en-US" sz="29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van associatie te zien: </a:t>
            </a:r>
            <a:br>
              <a:rPr lang="nl-NL" altLang="en-US" sz="29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nl-NL" altLang="en-US" sz="29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nl-NL" altLang="ja-JP" sz="3000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relative risk</a:t>
            </a:r>
            <a:r>
              <a:rPr lang="nl-NL" altLang="en-US" sz="3000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”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684243"/>
              </p:ext>
            </p:extLst>
          </p:nvPr>
        </p:nvGraphicFramePr>
        <p:xfrm>
          <a:off x="611188" y="980728"/>
          <a:ext cx="7850188" cy="1584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4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9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53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r>
                        <a:rPr lang="nl-NL" sz="2000" b="1" dirty="0" smtClean="0">
                          <a:solidFill>
                            <a:schemeClr val="accent2"/>
                          </a:solidFill>
                        </a:rPr>
                        <a:t>Gemiddelde associatie</a:t>
                      </a:r>
                      <a:endParaRPr lang="nl-NL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1444" marR="91444" marT="45688" marB="456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1" dirty="0" smtClean="0">
                          <a:solidFill>
                            <a:schemeClr val="tx1"/>
                          </a:solidFill>
                        </a:rPr>
                        <a:t>Republican</a:t>
                      </a:r>
                      <a:endParaRPr lang="nl-NL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1" dirty="0" smtClean="0">
                          <a:solidFill>
                            <a:schemeClr val="tx1"/>
                          </a:solidFill>
                        </a:rPr>
                        <a:t>Democrat</a:t>
                      </a:r>
                      <a:endParaRPr lang="nl-NL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Men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r>
                        <a:rPr lang="nl-NL" sz="2000" dirty="0" err="1" smtClean="0">
                          <a:solidFill>
                            <a:schemeClr val="tx1"/>
                          </a:solidFill>
                        </a:rPr>
                        <a:t>Women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8" marB="456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23528" y="2708920"/>
            <a:ext cx="6264696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Omgekeerd kan ook:</a:t>
            </a:r>
            <a:br>
              <a:rPr lang="nl-NL" altLang="en-US" sz="2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l-NL" altLang="en-US" sz="2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Relative risk </a:t>
            </a:r>
            <a:r>
              <a:rPr lang="nl-NL" altLang="en-US"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ratio van de twee proporties = p1/p2</a:t>
            </a:r>
          </a:p>
          <a:p>
            <a:pPr eaLnBrk="1" hangingPunct="1"/>
            <a:endParaRPr lang="nl-NL" altLang="en-US" sz="2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nl-NL" altLang="en-US"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0,3/0,7 = 0,43</a:t>
            </a:r>
          </a:p>
          <a:p>
            <a:pPr eaLnBrk="1" hangingPunct="1"/>
            <a:endParaRPr lang="nl-NL" altLang="en-US" sz="2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nl-NL" altLang="en-US"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Conclusie: Vrouwen hebben een 0,43 keer zo grote kans om Republican te stemmen dan mannen (0,7 * 0,43 = 0,3).</a:t>
            </a:r>
          </a:p>
          <a:p>
            <a:pPr eaLnBrk="1" hangingPunct="1"/>
            <a:endParaRPr lang="en-US" alt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36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title" idx="4294967295"/>
          </p:nvPr>
        </p:nvSpPr>
        <p:spPr>
          <a:xfrm>
            <a:off x="35496" y="476250"/>
            <a:ext cx="8147819" cy="936625"/>
          </a:xfrm>
        </p:spPr>
        <p:txBody>
          <a:bodyPr/>
          <a:lstStyle/>
          <a:p>
            <a:pPr eaLnBrk="1" hangingPunct="1"/>
            <a:r>
              <a:rPr lang="nl-NL" altLang="en-US" sz="2800" smtClean="0">
                <a:latin typeface="Times New Roman" pitchFamily="18" charset="0"/>
                <a:ea typeface="ＭＳ Ｐゴシック" pitchFamily="34" charset="-128"/>
              </a:rPr>
              <a:t>Net als bij de </a:t>
            </a:r>
            <a:r>
              <a:rPr lang="nl-NL" altLang="en-US" sz="2800" i="1" smtClean="0">
                <a:latin typeface="Times New Roman" pitchFamily="18" charset="0"/>
                <a:ea typeface="ＭＳ Ｐゴシック" pitchFamily="34" charset="-128"/>
              </a:rPr>
              <a:t>t</a:t>
            </a:r>
            <a:r>
              <a:rPr lang="nl-NL" altLang="en-US" sz="2800" smtClean="0">
                <a:latin typeface="Times New Roman" pitchFamily="18" charset="0"/>
                <a:ea typeface="ＭＳ Ｐゴシック" pitchFamily="34" charset="-128"/>
              </a:rPr>
              <a:t> en </a:t>
            </a:r>
            <a:r>
              <a:rPr lang="nl-NL" altLang="en-US" sz="2800" i="1" smtClean="0">
                <a:latin typeface="Times New Roman" pitchFamily="18" charset="0"/>
                <a:ea typeface="ＭＳ Ｐゴシック" pitchFamily="34" charset="-128"/>
              </a:rPr>
              <a:t>z</a:t>
            </a:r>
            <a:r>
              <a:rPr lang="nl-NL" altLang="en-US" sz="2800" smtClean="0">
                <a:latin typeface="Times New Roman" pitchFamily="18" charset="0"/>
                <a:ea typeface="ＭＳ Ｐゴシック" pitchFamily="34" charset="-128"/>
              </a:rPr>
              <a:t> toets, is niet alleen de statistische significantie van belang:</a:t>
            </a:r>
            <a:endParaRPr lang="nl-NL" altLang="en-US" sz="2800" smtClean="0">
              <a:ea typeface="ＭＳ Ｐゴシック" pitchFamily="34" charset="-128"/>
            </a:endParaRPr>
          </a:p>
        </p:txBody>
      </p:sp>
      <p:sp>
        <p:nvSpPr>
          <p:cNvPr id="48131" name="TextBox 7"/>
          <p:cNvSpPr txBox="1">
            <a:spLocks noChangeArrowheads="1"/>
          </p:cNvSpPr>
          <p:nvPr/>
        </p:nvSpPr>
        <p:spPr bwMode="auto">
          <a:xfrm>
            <a:off x="381000" y="1295400"/>
            <a:ext cx="82296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nl-NL" altLang="en-US" sz="26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nl-NL" altLang="en-US" sz="26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nl-NL" altLang="en-US" sz="26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nl-NL" altLang="en-US" sz="26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en-US" altLang="en-US" sz="26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507" name="Content Placeholder 2"/>
          <p:cNvSpPr>
            <a:spLocks/>
          </p:cNvSpPr>
          <p:nvPr/>
        </p:nvSpPr>
        <p:spPr bwMode="auto">
          <a:xfrm>
            <a:off x="500063" y="1000125"/>
            <a:ext cx="82296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1800"/>
              </a:spcBef>
              <a:buFont typeface="Arial" pitchFamily="34" charset="0"/>
              <a:buChar char="•"/>
            </a:pPr>
            <a:endParaRPr lang="en-US" altLang="en-US" sz="280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64606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92190"/>
              </p:ext>
            </p:extLst>
          </p:nvPr>
        </p:nvGraphicFramePr>
        <p:xfrm>
          <a:off x="179512" y="1310877"/>
          <a:ext cx="8568951" cy="2910211"/>
        </p:xfrm>
        <a:graphic>
          <a:graphicData uri="http://schemas.openxmlformats.org/drawingml/2006/table">
            <a:tbl>
              <a:tblPr/>
              <a:tblGrid>
                <a:gridCol w="121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6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1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6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77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6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94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77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941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96619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TABLE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: Contingency table of the opinion on leaving the EU (Brexit).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7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sample A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sample B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1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Agreement?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Agreemenent?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7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Yes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Yes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1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Women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Women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4.900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5.100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10.000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1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5.100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4.900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10.000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97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10.000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10.000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20.000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79513" y="5517232"/>
            <a:ext cx="5688631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nl-NL" altLang="en-US" sz="2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Een grotere steekproef leidt tot een grotere Chi-kwadraat. </a:t>
            </a:r>
            <a:endParaRPr lang="en-US" altLang="en-US" sz="2800" b="1" i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Tx/>
              <a:buChar char="•"/>
            </a:pPr>
            <a:endParaRPr lang="nl-NL" altLang="en-US" sz="2400" b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48187" name="Text Box 95"/>
          <p:cNvSpPr txBox="1">
            <a:spLocks noChangeArrowheads="1"/>
          </p:cNvSpPr>
          <p:nvPr/>
        </p:nvSpPr>
        <p:spPr bwMode="auto">
          <a:xfrm>
            <a:off x="251520" y="4437112"/>
            <a:ext cx="20002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300" b="1" dirty="0">
                <a:solidFill>
                  <a:srgbClr val="FF0000"/>
                </a:solidFill>
                <a:latin typeface="Times New Roman" pitchFamily="18" charset="0"/>
              </a:rPr>
              <a:t>Chi-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itchFamily="18" charset="0"/>
              </a:rPr>
              <a:t>sq</a:t>
            </a:r>
            <a:r>
              <a:rPr lang="en-US" altLang="en-US" sz="2300" b="1" dirty="0">
                <a:solidFill>
                  <a:srgbClr val="FF0000"/>
                </a:solidFill>
                <a:latin typeface="Times New Roman" pitchFamily="18" charset="0"/>
              </a:rPr>
              <a:t> = 0.08</a:t>
            </a:r>
            <a:br>
              <a:rPr lang="en-US" altLang="en-US" sz="23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altLang="en-US" sz="2300" dirty="0">
                <a:solidFill>
                  <a:srgbClr val="FF0000"/>
                </a:solidFill>
                <a:latin typeface="Times New Roman" pitchFamily="18" charset="0"/>
              </a:rPr>
              <a:t>p = 0.78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8188" name="Text Box 97"/>
          <p:cNvSpPr txBox="1">
            <a:spLocks noChangeArrowheads="1"/>
          </p:cNvSpPr>
          <p:nvPr/>
        </p:nvSpPr>
        <p:spPr bwMode="auto">
          <a:xfrm>
            <a:off x="4716016" y="4437112"/>
            <a:ext cx="1854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300" b="1" dirty="0">
                <a:solidFill>
                  <a:srgbClr val="FF0000"/>
                </a:solidFill>
                <a:latin typeface="Times New Roman" pitchFamily="18" charset="0"/>
              </a:rPr>
              <a:t>Chi-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itchFamily="18" charset="0"/>
              </a:rPr>
              <a:t>sq</a:t>
            </a:r>
            <a:r>
              <a:rPr lang="en-US" altLang="en-US" sz="2300" b="1" dirty="0">
                <a:solidFill>
                  <a:srgbClr val="FF0000"/>
                </a:solidFill>
                <a:latin typeface="Times New Roman" pitchFamily="18" charset="0"/>
              </a:rPr>
              <a:t> = 8.0</a:t>
            </a:r>
            <a:br>
              <a:rPr lang="en-US" altLang="en-US" sz="23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altLang="en-US" sz="2300" dirty="0">
                <a:solidFill>
                  <a:srgbClr val="FF0000"/>
                </a:solidFill>
                <a:latin typeface="Times New Roman" pitchFamily="18" charset="0"/>
              </a:rPr>
              <a:t>p = 0.005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0"/>
            <a:ext cx="70199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000" b="1" dirty="0" smtClean="0">
                <a:solidFill>
                  <a:srgbClr val="002060"/>
                </a:solidFill>
              </a:rPr>
              <a:t>Tot slot: waarschuwing:</a:t>
            </a:r>
            <a:endParaRPr lang="en-US" alt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  <p:bldP spid="12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158163" cy="432792"/>
          </a:xfrm>
        </p:spPr>
        <p:txBody>
          <a:bodyPr/>
          <a:lstStyle/>
          <a:p>
            <a:pPr eaLnBrk="1" hangingPunct="1"/>
            <a:r>
              <a:rPr lang="nl-NL" altLang="en-US" sz="3200" b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</a:t>
            </a:r>
            <a:r>
              <a:rPr lang="nl-NL" altLang="en-US" sz="3200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amengevat:</a:t>
            </a:r>
            <a:endParaRPr lang="nl-NL" altLang="en-US" sz="3000" b="1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3011" name="TextBox 7"/>
          <p:cNvSpPr txBox="1">
            <a:spLocks noChangeArrowheads="1"/>
          </p:cNvSpPr>
          <p:nvPr/>
        </p:nvSpPr>
        <p:spPr bwMode="auto">
          <a:xfrm>
            <a:off x="251520" y="692696"/>
            <a:ext cx="7488832" cy="559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l-NL" altLang="en-US" sz="2400" dirty="0">
                <a:solidFill>
                  <a:schemeClr val="tx1"/>
                </a:solidFill>
                <a:latin typeface="Times New Roman" pitchFamily="18" charset="0"/>
              </a:rPr>
              <a:t> Is er een significant verband? &gt; </a:t>
            </a:r>
            <a:r>
              <a:rPr lang="nl-NL" altLang="en-US" sz="2400" i="1" dirty="0">
                <a:solidFill>
                  <a:schemeClr val="tx1"/>
                </a:solidFill>
                <a:latin typeface="Times New Roman" pitchFamily="18" charset="0"/>
              </a:rPr>
              <a:t>Chi-kwadraat toets</a:t>
            </a:r>
            <a:r>
              <a:rPr lang="nl-NL" altLang="en-US" sz="2400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nl-NL" altLang="en-US" sz="2400" dirty="0">
                <a:solidFill>
                  <a:schemeClr val="tx1"/>
                </a:solidFill>
                <a:latin typeface="Times New Roman" pitchFamily="18" charset="0"/>
              </a:rPr>
            </a:br>
            <a:endParaRPr lang="nl-NL" alt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l-NL" altLang="en-US" sz="2400" dirty="0">
                <a:solidFill>
                  <a:schemeClr val="tx1"/>
                </a:solidFill>
                <a:latin typeface="Times New Roman" pitchFamily="18" charset="0"/>
              </a:rPr>
              <a:t> Waar zit dat verband dan precies? (in welke cellen?) &gt; </a:t>
            </a:r>
            <a:r>
              <a:rPr lang="nl-NL" altLang="en-US" sz="2400" i="1" dirty="0">
                <a:solidFill>
                  <a:schemeClr val="tx1"/>
                </a:solidFill>
                <a:latin typeface="Times New Roman" pitchFamily="18" charset="0"/>
              </a:rPr>
              <a:t>gestandaardiseerde residuen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nl-NL" alt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l-NL" alt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nl-NL" altLang="en-US" sz="2400" i="1" dirty="0">
                <a:solidFill>
                  <a:schemeClr val="tx1"/>
                </a:solidFill>
                <a:latin typeface="Times New Roman" pitchFamily="18" charset="0"/>
              </a:rPr>
              <a:t>Hoe sterk</a:t>
            </a:r>
            <a:r>
              <a:rPr lang="nl-NL" altLang="en-US" sz="2400" dirty="0">
                <a:solidFill>
                  <a:schemeClr val="tx1"/>
                </a:solidFill>
                <a:latin typeface="Times New Roman" pitchFamily="18" charset="0"/>
              </a:rPr>
              <a:t> is het verband tussen twee variabelen? &gt; Daar doet de Chi-kwadraat toets </a:t>
            </a:r>
            <a:r>
              <a:rPr lang="nl-NL" altLang="en-US" sz="2400" u="sng" dirty="0">
                <a:solidFill>
                  <a:schemeClr val="tx1"/>
                </a:solidFill>
                <a:latin typeface="Times New Roman" pitchFamily="18" charset="0"/>
              </a:rPr>
              <a:t>geen</a:t>
            </a:r>
            <a:r>
              <a:rPr lang="nl-NL" altLang="en-US" sz="2400" dirty="0">
                <a:solidFill>
                  <a:schemeClr val="tx1"/>
                </a:solidFill>
                <a:latin typeface="Times New Roman" pitchFamily="18" charset="0"/>
              </a:rPr>
              <a:t> uitspraak over.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nl-NL" alt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l-NL" alt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nl-NL" altLang="en-US" sz="2400" u="sng" dirty="0">
                <a:solidFill>
                  <a:schemeClr val="tx1"/>
                </a:solidFill>
                <a:latin typeface="Times New Roman" pitchFamily="18" charset="0"/>
              </a:rPr>
              <a:t>Sterkte</a:t>
            </a:r>
            <a:r>
              <a:rPr lang="nl-NL" altLang="en-US" sz="2400" dirty="0">
                <a:solidFill>
                  <a:schemeClr val="tx1"/>
                </a:solidFill>
                <a:latin typeface="Times New Roman" pitchFamily="18" charset="0"/>
              </a:rPr>
              <a:t>? &gt; kijk naar de </a:t>
            </a:r>
            <a:r>
              <a:rPr lang="nl-NL" altLang="en-US" sz="2400" b="1" dirty="0">
                <a:solidFill>
                  <a:schemeClr val="tx1"/>
                </a:solidFill>
                <a:latin typeface="Times New Roman" pitchFamily="18" charset="0"/>
              </a:rPr>
              <a:t>percentage verschillen</a:t>
            </a:r>
            <a:r>
              <a:rPr lang="nl-NL" altLang="en-US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nl-NL" altLang="en-US" sz="2400" b="1" dirty="0">
                <a:solidFill>
                  <a:schemeClr val="tx1"/>
                </a:solidFill>
                <a:latin typeface="Times New Roman" pitchFamily="18" charset="0"/>
              </a:rPr>
              <a:t>proportie verschillen</a:t>
            </a:r>
            <a:r>
              <a:rPr lang="nl-NL" altLang="en-US" sz="2400" dirty="0">
                <a:solidFill>
                  <a:schemeClr val="tx1"/>
                </a:solidFill>
                <a:latin typeface="Times New Roman" pitchFamily="18" charset="0"/>
              </a:rPr>
              <a:t> of </a:t>
            </a:r>
            <a:r>
              <a:rPr lang="nl-NL" altLang="en-US" sz="2400" b="1" i="1" dirty="0" err="1">
                <a:solidFill>
                  <a:schemeClr val="tx1"/>
                </a:solidFill>
                <a:latin typeface="Times New Roman" pitchFamily="18" charset="0"/>
              </a:rPr>
              <a:t>relative</a:t>
            </a:r>
            <a:r>
              <a:rPr lang="nl-NL" altLang="en-US" sz="2400" b="1" i="1" dirty="0">
                <a:solidFill>
                  <a:schemeClr val="tx1"/>
                </a:solidFill>
                <a:latin typeface="Times New Roman" pitchFamily="18" charset="0"/>
              </a:rPr>
              <a:t> risk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nl-NL" altLang="en-US" sz="2600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nl-NL" altLang="en-US" sz="2600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en-US" altLang="en-US" sz="2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8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1084C5B9-CA6B-4FEC-8C9D-D93EF89FE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854560"/>
            <a:ext cx="5112568" cy="11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3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684213" y="2420938"/>
          <a:ext cx="8135938" cy="4113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56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44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39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8548"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Dragen</a:t>
                      </a:r>
                      <a:r>
                        <a:rPr lang="nl-NL" sz="2400" b="1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 van g</a:t>
                      </a:r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ordels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94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latin typeface="Times" pitchFamily="18" charset="0"/>
                        </a:rPr>
                        <a:t>Toestand na het ongeluk</a:t>
                      </a:r>
                      <a:endParaRPr lang="en-US" sz="2400" b="1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JA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NEE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385"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latin typeface="Times" pitchFamily="18" charset="0"/>
                        </a:rPr>
                        <a:t>Overleden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smtClean="0">
                          <a:latin typeface="Times" pitchFamily="18" charset="0"/>
                        </a:rPr>
                        <a:t>510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1601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2111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418"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latin typeface="Times" pitchFamily="18" charset="0"/>
                        </a:rPr>
                        <a:t>Zwaargewond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156.184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90.264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246.448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2891"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latin typeface="Times" pitchFamily="18" charset="0"/>
                        </a:rPr>
                        <a:t>Lichtgewond</a:t>
                      </a:r>
                      <a:r>
                        <a:rPr lang="nl-NL" sz="2400" baseline="0" dirty="0" smtClean="0">
                          <a:latin typeface="Times" pitchFamily="18" charset="0"/>
                        </a:rPr>
                        <a:t> of</a:t>
                      </a:r>
                      <a:endParaRPr lang="nl-NL" sz="2400" dirty="0" smtClean="0">
                        <a:latin typeface="Times" pitchFamily="18" charset="0"/>
                      </a:endParaRPr>
                    </a:p>
                    <a:p>
                      <a:r>
                        <a:rPr lang="nl-NL" sz="2400" dirty="0" smtClean="0">
                          <a:latin typeface="Times" pitchFamily="18" charset="0"/>
                        </a:rPr>
                        <a:t>niks aan de hand</a:t>
                      </a:r>
                      <a:endParaRPr lang="en-US" sz="2400" dirty="0" smtClean="0">
                        <a:latin typeface="Times" pitchFamily="18" charset="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256.184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72.261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328.445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5976">
                <a:tc>
                  <a:txBody>
                    <a:bodyPr/>
                    <a:lstStyle/>
                    <a:p>
                      <a:r>
                        <a:rPr lang="nl-NL" sz="2400" i="1" dirty="0" smtClean="0">
                          <a:latin typeface="Times" pitchFamily="18" charset="0"/>
                        </a:rPr>
                        <a:t>Totaal</a:t>
                      </a:r>
                      <a:endParaRPr lang="en-US" sz="2400" i="1" dirty="0">
                        <a:latin typeface="Times" pitchFamily="18" charset="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412.878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164.126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Times" pitchFamily="18" charset="0"/>
                        </a:rPr>
                        <a:t>577.004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 marL="91431" marR="91431" marT="45722" marB="4572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7447" name="Rectangle 9"/>
          <p:cNvSpPr>
            <a:spLocks noChangeArrowheads="1"/>
          </p:cNvSpPr>
          <p:nvPr/>
        </p:nvSpPr>
        <p:spPr bwMode="auto">
          <a:xfrm>
            <a:off x="4643438" y="692150"/>
            <a:ext cx="450056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nl-NL" altLang="en-US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categorische variabele (dragen van gordels) met 2 categorieën.</a:t>
            </a:r>
          </a:p>
        </p:txBody>
      </p:sp>
      <p:sp>
        <p:nvSpPr>
          <p:cNvPr id="17448" name="Rectangle 9"/>
          <p:cNvSpPr>
            <a:spLocks noChangeArrowheads="1"/>
          </p:cNvSpPr>
          <p:nvPr/>
        </p:nvSpPr>
        <p:spPr bwMode="auto">
          <a:xfrm>
            <a:off x="250825" y="260350"/>
            <a:ext cx="352901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nl-NL" altLang="en-US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categorische variabele (toestand) met 3 categorieën.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 flipH="1">
            <a:off x="5148263" y="1628775"/>
            <a:ext cx="360362" cy="8636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8"/>
          <p:cNvCxnSpPr/>
          <p:nvPr/>
        </p:nvCxnSpPr>
        <p:spPr>
          <a:xfrm>
            <a:off x="1258888" y="1557338"/>
            <a:ext cx="0" cy="136683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5245666"/>
              </p:ext>
            </p:extLst>
          </p:nvPr>
        </p:nvGraphicFramePr>
        <p:xfrm>
          <a:off x="539750" y="260350"/>
          <a:ext cx="6624538" cy="4959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7862"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Dragen</a:t>
                      </a:r>
                      <a:r>
                        <a:rPr lang="nl-NL" sz="2400" b="1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 van g</a:t>
                      </a:r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ordels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18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latin typeface="Times" pitchFamily="18" charset="0"/>
                        </a:rPr>
                        <a:t>Toestand na het ongeluk</a:t>
                      </a:r>
                      <a:endParaRPr lang="en-US" sz="2400" b="1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JA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NEE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509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Times" pitchFamily="18" charset="0"/>
                        </a:rPr>
                        <a:t>Overleden</a:t>
                      </a:r>
                      <a:endParaRPr lang="en-US" sz="20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smtClean="0">
                          <a:latin typeface="Times" pitchFamily="18" charset="0"/>
                        </a:rPr>
                        <a:t>510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1601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2111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9972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Times" pitchFamily="18" charset="0"/>
                        </a:rPr>
                        <a:t>Zwaargewond</a:t>
                      </a:r>
                      <a:endParaRPr lang="en-US" sz="20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156.184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90.264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246.448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7227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Times" pitchFamily="18" charset="0"/>
                        </a:rPr>
                        <a:t>Lichtgewond</a:t>
                      </a:r>
                      <a:r>
                        <a:rPr lang="nl-NL" sz="2000" baseline="0" dirty="0" smtClean="0">
                          <a:latin typeface="Times" pitchFamily="18" charset="0"/>
                        </a:rPr>
                        <a:t> of</a:t>
                      </a:r>
                      <a:endParaRPr lang="nl-NL" sz="2000" dirty="0" smtClean="0">
                        <a:latin typeface="Times" pitchFamily="18" charset="0"/>
                      </a:endParaRPr>
                    </a:p>
                    <a:p>
                      <a:r>
                        <a:rPr lang="nl-NL" sz="2000" dirty="0" smtClean="0">
                          <a:latin typeface="Times" pitchFamily="18" charset="0"/>
                        </a:rPr>
                        <a:t>niks aan de hand</a:t>
                      </a:r>
                      <a:endParaRPr lang="en-US" sz="2000" dirty="0" smtClean="0">
                        <a:latin typeface="Times" pitchFamily="18" charset="0"/>
                      </a:endParaRPr>
                    </a:p>
                    <a:p>
                      <a:endParaRPr lang="en-US" sz="20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256.184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72.261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328.445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7862">
                <a:tc>
                  <a:txBody>
                    <a:bodyPr/>
                    <a:lstStyle/>
                    <a:p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412.878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164.126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577.004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Ovaal 3"/>
          <p:cNvSpPr/>
          <p:nvPr/>
        </p:nvSpPr>
        <p:spPr>
          <a:xfrm>
            <a:off x="2771775" y="4292600"/>
            <a:ext cx="2880345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472" name="TextBox 5"/>
          <p:cNvSpPr txBox="1">
            <a:spLocks noChangeArrowheads="1"/>
          </p:cNvSpPr>
          <p:nvPr/>
        </p:nvSpPr>
        <p:spPr bwMode="auto">
          <a:xfrm>
            <a:off x="467544" y="5373216"/>
            <a:ext cx="52482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3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marginale distributies: </a:t>
            </a:r>
          </a:p>
          <a:p>
            <a:pPr eaLnBrk="1" hangingPunct="1"/>
            <a:r>
              <a:rPr lang="nl-NL" alt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kijk naar de totalen per variabele</a:t>
            </a:r>
            <a:endParaRPr lang="en-US" alt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al 3"/>
          <p:cNvSpPr/>
          <p:nvPr/>
        </p:nvSpPr>
        <p:spPr>
          <a:xfrm flipH="1">
            <a:off x="5796136" y="1628775"/>
            <a:ext cx="1512888" cy="2520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25756108"/>
              </p:ext>
            </p:extLst>
          </p:nvPr>
        </p:nvGraphicFramePr>
        <p:xfrm>
          <a:off x="539750" y="260350"/>
          <a:ext cx="6624538" cy="4959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7862"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Dragen</a:t>
                      </a:r>
                      <a:r>
                        <a:rPr lang="nl-NL" sz="2400" b="1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 van g</a:t>
                      </a:r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ordels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18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latin typeface="Times" pitchFamily="18" charset="0"/>
                        </a:rPr>
                        <a:t>Toestand na het ongeluk</a:t>
                      </a:r>
                      <a:endParaRPr lang="en-US" sz="2400" b="1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JA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NEE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509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Times" pitchFamily="18" charset="0"/>
                        </a:rPr>
                        <a:t>Overleden</a:t>
                      </a:r>
                      <a:endParaRPr lang="en-US" sz="20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smtClean="0">
                          <a:latin typeface="Times" pitchFamily="18" charset="0"/>
                        </a:rPr>
                        <a:t>510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1601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2111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9972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Times" pitchFamily="18" charset="0"/>
                        </a:rPr>
                        <a:t>Zwaargewond</a:t>
                      </a:r>
                      <a:endParaRPr lang="en-US" sz="20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156.184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90.264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246.448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7227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Times" pitchFamily="18" charset="0"/>
                        </a:rPr>
                        <a:t>Lichtgewond</a:t>
                      </a:r>
                      <a:r>
                        <a:rPr lang="nl-NL" sz="2000" baseline="0" dirty="0" smtClean="0">
                          <a:latin typeface="Times" pitchFamily="18" charset="0"/>
                        </a:rPr>
                        <a:t> of</a:t>
                      </a:r>
                      <a:endParaRPr lang="nl-NL" sz="2000" dirty="0" smtClean="0">
                        <a:latin typeface="Times" pitchFamily="18" charset="0"/>
                      </a:endParaRPr>
                    </a:p>
                    <a:p>
                      <a:r>
                        <a:rPr lang="nl-NL" sz="2000" dirty="0" smtClean="0">
                          <a:latin typeface="Times" pitchFamily="18" charset="0"/>
                        </a:rPr>
                        <a:t>niks aan de hand</a:t>
                      </a:r>
                      <a:endParaRPr lang="en-US" sz="2000" dirty="0" smtClean="0">
                        <a:latin typeface="Times" pitchFamily="18" charset="0"/>
                      </a:endParaRPr>
                    </a:p>
                    <a:p>
                      <a:endParaRPr lang="en-US" sz="20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256.184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72.261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328.445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7862">
                <a:tc>
                  <a:txBody>
                    <a:bodyPr/>
                    <a:lstStyle/>
                    <a:p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412.878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164.126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577.004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Ovaal 3"/>
          <p:cNvSpPr/>
          <p:nvPr/>
        </p:nvSpPr>
        <p:spPr>
          <a:xfrm>
            <a:off x="2555777" y="4292600"/>
            <a:ext cx="3096343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472" name="TextBox 5"/>
          <p:cNvSpPr txBox="1">
            <a:spLocks noChangeArrowheads="1"/>
          </p:cNvSpPr>
          <p:nvPr/>
        </p:nvSpPr>
        <p:spPr bwMode="auto">
          <a:xfrm>
            <a:off x="467544" y="5373216"/>
            <a:ext cx="50594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3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marginale kans op “overleden”:</a:t>
            </a:r>
            <a:br>
              <a:rPr lang="nl-NL" altLang="en-US" sz="3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l-NL" alt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2111 / 577.004 = 0,0037 (=0,37%)</a:t>
            </a:r>
            <a:r>
              <a:rPr lang="nl-NL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Ovaal 3"/>
          <p:cNvSpPr/>
          <p:nvPr/>
        </p:nvSpPr>
        <p:spPr>
          <a:xfrm flipH="1">
            <a:off x="5796136" y="1628775"/>
            <a:ext cx="1512888" cy="2520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911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11139420"/>
              </p:ext>
            </p:extLst>
          </p:nvPr>
        </p:nvGraphicFramePr>
        <p:xfrm>
          <a:off x="539750" y="260350"/>
          <a:ext cx="6624538" cy="4959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7862"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Dragen</a:t>
                      </a:r>
                      <a:r>
                        <a:rPr lang="nl-NL" sz="2400" b="1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 van g</a:t>
                      </a:r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ordels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18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latin typeface="Times" pitchFamily="18" charset="0"/>
                        </a:rPr>
                        <a:t>Toestand na het ongeluk</a:t>
                      </a:r>
                      <a:endParaRPr lang="en-US" sz="2400" b="1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JA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NEE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509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Times" pitchFamily="18" charset="0"/>
                        </a:rPr>
                        <a:t>Overleden</a:t>
                      </a:r>
                      <a:endParaRPr lang="en-US" sz="20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smtClean="0">
                          <a:latin typeface="Times" pitchFamily="18" charset="0"/>
                        </a:rPr>
                        <a:t>510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1601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2111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9972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Times" pitchFamily="18" charset="0"/>
                        </a:rPr>
                        <a:t>Zwaargewond</a:t>
                      </a:r>
                      <a:endParaRPr lang="en-US" sz="20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156.184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90.264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246.448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7227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Times" pitchFamily="18" charset="0"/>
                        </a:rPr>
                        <a:t>Lichtgewond</a:t>
                      </a:r>
                      <a:r>
                        <a:rPr lang="nl-NL" sz="2000" baseline="0" dirty="0" smtClean="0">
                          <a:latin typeface="Times" pitchFamily="18" charset="0"/>
                        </a:rPr>
                        <a:t> of</a:t>
                      </a:r>
                      <a:endParaRPr lang="nl-NL" sz="2000" dirty="0" smtClean="0">
                        <a:latin typeface="Times" pitchFamily="18" charset="0"/>
                      </a:endParaRPr>
                    </a:p>
                    <a:p>
                      <a:r>
                        <a:rPr lang="nl-NL" sz="2000" dirty="0" smtClean="0">
                          <a:latin typeface="Times" pitchFamily="18" charset="0"/>
                        </a:rPr>
                        <a:t>niks aan de hand</a:t>
                      </a:r>
                      <a:endParaRPr lang="en-US" sz="2000" dirty="0" smtClean="0">
                        <a:latin typeface="Times" pitchFamily="18" charset="0"/>
                      </a:endParaRPr>
                    </a:p>
                    <a:p>
                      <a:endParaRPr lang="en-US" sz="20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256.184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72.261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328.445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7862">
                <a:tc>
                  <a:txBody>
                    <a:bodyPr/>
                    <a:lstStyle/>
                    <a:p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412.878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164.126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577.004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Ovaal 3"/>
          <p:cNvSpPr/>
          <p:nvPr/>
        </p:nvSpPr>
        <p:spPr>
          <a:xfrm flipH="1">
            <a:off x="2555776" y="1700808"/>
            <a:ext cx="1512888" cy="252095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008000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23851" y="5229200"/>
            <a:ext cx="576031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conditionele distributie voor mensen die gordels dragen</a:t>
            </a:r>
          </a:p>
          <a:p>
            <a:pPr eaLnBrk="1" hangingPunct="1"/>
            <a:r>
              <a:rPr lang="nl-NL" alt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conditionele distributie voor mensen die </a:t>
            </a:r>
            <a:r>
              <a:rPr lang="nl-NL" altLang="en-US" sz="2400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geen</a:t>
            </a:r>
            <a:r>
              <a:rPr lang="nl-NL" alt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gordel dragen</a:t>
            </a:r>
          </a:p>
        </p:txBody>
      </p:sp>
      <p:sp>
        <p:nvSpPr>
          <p:cNvPr id="9" name="Ovaal 3"/>
          <p:cNvSpPr/>
          <p:nvPr/>
        </p:nvSpPr>
        <p:spPr>
          <a:xfrm flipH="1">
            <a:off x="4211960" y="1628800"/>
            <a:ext cx="1512888" cy="252095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9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03403035"/>
              </p:ext>
            </p:extLst>
          </p:nvPr>
        </p:nvGraphicFramePr>
        <p:xfrm>
          <a:off x="539750" y="260350"/>
          <a:ext cx="6624538" cy="4959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7862"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Dragen</a:t>
                      </a:r>
                      <a:r>
                        <a:rPr lang="nl-NL" sz="2400" b="1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 van g</a:t>
                      </a:r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ordels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18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latin typeface="Times" pitchFamily="18" charset="0"/>
                        </a:rPr>
                        <a:t>Toestand na het ongeluk</a:t>
                      </a:r>
                      <a:endParaRPr lang="en-US" sz="2400" b="1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JA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latin typeface="Times" pitchFamily="18" charset="0"/>
                        </a:rPr>
                        <a:t>NEE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509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Times" pitchFamily="18" charset="0"/>
                        </a:rPr>
                        <a:t>Overleden</a:t>
                      </a:r>
                      <a:endParaRPr lang="en-US" sz="20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smtClean="0">
                          <a:latin typeface="Times" pitchFamily="18" charset="0"/>
                        </a:rPr>
                        <a:t>510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1601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2111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9972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Times" pitchFamily="18" charset="0"/>
                        </a:rPr>
                        <a:t>Zwaargewond</a:t>
                      </a:r>
                      <a:endParaRPr lang="en-US" sz="20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156.184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90.264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246.448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7227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Times" pitchFamily="18" charset="0"/>
                        </a:rPr>
                        <a:t>Lichtgewond</a:t>
                      </a:r>
                      <a:r>
                        <a:rPr lang="nl-NL" sz="2000" baseline="0" dirty="0" smtClean="0">
                          <a:latin typeface="Times" pitchFamily="18" charset="0"/>
                        </a:rPr>
                        <a:t> of</a:t>
                      </a:r>
                      <a:endParaRPr lang="nl-NL" sz="2000" dirty="0" smtClean="0">
                        <a:latin typeface="Times" pitchFamily="18" charset="0"/>
                      </a:endParaRPr>
                    </a:p>
                    <a:p>
                      <a:r>
                        <a:rPr lang="nl-NL" sz="2000" dirty="0" smtClean="0">
                          <a:latin typeface="Times" pitchFamily="18" charset="0"/>
                        </a:rPr>
                        <a:t>niks aan de hand</a:t>
                      </a:r>
                      <a:endParaRPr lang="en-US" sz="2000" dirty="0" smtClean="0">
                        <a:latin typeface="Times" pitchFamily="18" charset="0"/>
                      </a:endParaRPr>
                    </a:p>
                    <a:p>
                      <a:endParaRPr lang="en-US" sz="20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256.184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72.261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328.445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7862">
                <a:tc>
                  <a:txBody>
                    <a:bodyPr/>
                    <a:lstStyle/>
                    <a:p>
                      <a:r>
                        <a:rPr lang="nl-NL" sz="2200" i="1" dirty="0" smtClean="0">
                          <a:latin typeface="Times" pitchFamily="18" charset="0"/>
                        </a:rPr>
                        <a:t>Totaal</a:t>
                      </a:r>
                      <a:endParaRPr lang="en-US" sz="2200" i="1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412.878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164.126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200" dirty="0" smtClean="0">
                          <a:latin typeface="Times" pitchFamily="18" charset="0"/>
                        </a:rPr>
                        <a:t>577.004</a:t>
                      </a:r>
                      <a:endParaRPr lang="en-US" sz="2200" dirty="0">
                        <a:latin typeface="Times" pitchFamily="18" charset="0"/>
                      </a:endParaRPr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Ovaal 3"/>
          <p:cNvSpPr/>
          <p:nvPr/>
        </p:nvSpPr>
        <p:spPr>
          <a:xfrm flipH="1">
            <a:off x="2555776" y="1700808"/>
            <a:ext cx="1512888" cy="252095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008000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23851" y="5229200"/>
            <a:ext cx="5760318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conditionele kans op “overleden”, gegeven dat mensen een gordel dragen:</a:t>
            </a:r>
            <a:br>
              <a:rPr lang="nl-NL" altLang="en-US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l-NL" alt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510 / 412.878 = 0,0012 (=</a:t>
            </a:r>
            <a:r>
              <a:rPr lang="nl-NL" alt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0,12%</a:t>
            </a:r>
            <a:r>
              <a:rPr lang="nl-NL" alt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nl-NL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Ovaal 3"/>
          <p:cNvSpPr/>
          <p:nvPr/>
        </p:nvSpPr>
        <p:spPr>
          <a:xfrm flipH="1">
            <a:off x="4211960" y="1628800"/>
            <a:ext cx="1512888" cy="252095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98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8</Template>
  <TotalTime>8998</TotalTime>
  <Words>2129</Words>
  <Application>Microsoft Macintosh PowerPoint</Application>
  <PresentationFormat>On-screen Show (4:3)</PresentationFormat>
  <Paragraphs>828</Paragraphs>
  <Slides>46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Office Theme</vt:lpstr>
      <vt:lpstr>Vergelijking</vt:lpstr>
      <vt:lpstr>Equation</vt:lpstr>
      <vt:lpstr>Microsoft Equation</vt:lpstr>
      <vt:lpstr>Beschrijvende en inferentiële statistiek</vt:lpstr>
      <vt:lpstr>Inferentiële statistiek: overzicht van de stof</vt:lpstr>
      <vt:lpstr>Inferentiële statistiek: overzicht van de stof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Hypothesen:</vt:lpstr>
      <vt:lpstr>De Chi-kwadraat toets:</vt:lpstr>
      <vt:lpstr>VERWACHTING (fe)</vt:lpstr>
      <vt:lpstr>VERWACHTING (fe)</vt:lpstr>
      <vt:lpstr>VERWACHTING (fe)</vt:lpstr>
      <vt:lpstr>VERWACHTING (fe)</vt:lpstr>
      <vt:lpstr>VERWACHTING (fe)</vt:lpstr>
      <vt:lpstr>VERWACHTING</vt:lpstr>
      <vt:lpstr>FEITELIJK (fo) </vt:lpstr>
      <vt:lpstr>De Chi-kwadraat toets:</vt:lpstr>
      <vt:lpstr>eigenschappen van Chi-kwadraat </vt:lpstr>
      <vt:lpstr>De Chi-kwadraat verdeling:</vt:lpstr>
      <vt:lpstr>De Chi-kwadraat verdeling:</vt:lpstr>
      <vt:lpstr>PowerPoint Presentation</vt:lpstr>
      <vt:lpstr>TABEL C</vt:lpstr>
      <vt:lpstr>Vergelijk de berekende geobserveerde Chi-kwadraat  met de kritieke waarde Chi-kwadraat bij df=2 en =5% (opzoeken in Tabel C) =&gt; 5,99  </vt:lpstr>
      <vt:lpstr>Samengevat:</vt:lpstr>
      <vt:lpstr>PowerPoint Presentation</vt:lpstr>
      <vt:lpstr>VERWACHTING (fe)</vt:lpstr>
      <vt:lpstr>PowerPoint Presentation</vt:lpstr>
      <vt:lpstr>Welke cellen zijn verantwoordelijk voor de samenhang?</vt:lpstr>
      <vt:lpstr>Welke cellen zijn verantwoordelijk voor de samenhang?</vt:lpstr>
      <vt:lpstr>standardized residual van de cel “geen gordel + overleden”</vt:lpstr>
      <vt:lpstr>Hoe beoordeel je de standardized residual?</vt:lpstr>
      <vt:lpstr>PowerPoint Presentation</vt:lpstr>
      <vt:lpstr>Wat is de sterkte van het verband? </vt:lpstr>
      <vt:lpstr>Manier om sterkte van associatie te zien:  verschillen in proporties of percentages</vt:lpstr>
      <vt:lpstr>Manier om sterkte van associatie te zien:  verschillen in proporties of percentages</vt:lpstr>
      <vt:lpstr>Manier om sterkte van associatie te zien:  verschillen in proporties of percentages</vt:lpstr>
      <vt:lpstr>Manier om sterkte van associatie te zien:  “difference of proportions” ligt tussen -1 en +1</vt:lpstr>
      <vt:lpstr>Manier om sterkte van associatie te zien:  “relative risk”</vt:lpstr>
      <vt:lpstr>Manier om sterkte van associatie te zien:  “relative risk”</vt:lpstr>
      <vt:lpstr>Net als bij de t en z toets, is niet alleen de statistische significantie van belang:</vt:lpstr>
      <vt:lpstr>Samengevat:</vt:lpstr>
      <vt:lpstr>PowerPoint Presentation</vt:lpstr>
    </vt:vector>
  </TitlesOfParts>
  <Company>Fsw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Methoden &amp; Technieken van Sociaalwetenschappelijk Onderzoek</dc:title>
  <dc:creator>De Vetten</dc:creator>
  <cp:lastModifiedBy>jasper muis</cp:lastModifiedBy>
  <cp:revision>749</cp:revision>
  <cp:lastPrinted>2018-03-13T20:45:21Z</cp:lastPrinted>
  <dcterms:created xsi:type="dcterms:W3CDTF">2009-08-28T11:50:41Z</dcterms:created>
  <dcterms:modified xsi:type="dcterms:W3CDTF">2021-02-22T16:43:58Z</dcterms:modified>
</cp:coreProperties>
</file>