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7760DBA-E4CA-02D0-C525-7DF86E51DDA9}" v="481" dt="2019-12-03T08:46:05.4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outer, Shifra" userId="S::stbouter@che.nl::cd3e8c1a-fb37-4f3c-bd33-183f95d8b8d2" providerId="AD" clId="Web-{E7760DBA-E4CA-02D0-C525-7DF86E51DDA9}"/>
    <pc:docChg chg="modSld">
      <pc:chgData name="Bouter, Shifra" userId="S::stbouter@che.nl::cd3e8c1a-fb37-4f3c-bd33-183f95d8b8d2" providerId="AD" clId="Web-{E7760DBA-E4CA-02D0-C525-7DF86E51DDA9}" dt="2019-12-03T08:46:05.419" v="476" actId="20577"/>
      <pc:docMkLst>
        <pc:docMk/>
      </pc:docMkLst>
      <pc:sldChg chg="addSp modSp">
        <pc:chgData name="Bouter, Shifra" userId="S::stbouter@che.nl::cd3e8c1a-fb37-4f3c-bd33-183f95d8b8d2" providerId="AD" clId="Web-{E7760DBA-E4CA-02D0-C525-7DF86E51DDA9}" dt="2019-12-03T08:43:24.418" v="7" actId="1076"/>
        <pc:sldMkLst>
          <pc:docMk/>
          <pc:sldMk cId="2308181784" sldId="256"/>
        </pc:sldMkLst>
        <pc:spChg chg="mod">
          <ac:chgData name="Bouter, Shifra" userId="S::stbouter@che.nl::cd3e8c1a-fb37-4f3c-bd33-183f95d8b8d2" providerId="AD" clId="Web-{E7760DBA-E4CA-02D0-C525-7DF86E51DDA9}" dt="2019-12-03T08:41:58.763" v="0" actId="20577"/>
          <ac:spMkLst>
            <pc:docMk/>
            <pc:sldMk cId="2308181784" sldId="256"/>
            <ac:spMk id="2" creationId="{00000000-0000-0000-0000-000000000000}"/>
          </ac:spMkLst>
        </pc:spChg>
        <pc:picChg chg="add mod">
          <ac:chgData name="Bouter, Shifra" userId="S::stbouter@che.nl::cd3e8c1a-fb37-4f3c-bd33-183f95d8b8d2" providerId="AD" clId="Web-{E7760DBA-E4CA-02D0-C525-7DF86E51DDA9}" dt="2019-12-03T08:43:03.293" v="5" actId="1076"/>
          <ac:picMkLst>
            <pc:docMk/>
            <pc:sldMk cId="2308181784" sldId="256"/>
            <ac:picMk id="4" creationId="{95420C85-BA7C-4D27-B946-469F61C4C6C8}"/>
          </ac:picMkLst>
        </pc:picChg>
        <pc:picChg chg="add mod">
          <ac:chgData name="Bouter, Shifra" userId="S::stbouter@che.nl::cd3e8c1a-fb37-4f3c-bd33-183f95d8b8d2" providerId="AD" clId="Web-{E7760DBA-E4CA-02D0-C525-7DF86E51DDA9}" dt="2019-12-03T08:43:24.418" v="7" actId="1076"/>
          <ac:picMkLst>
            <pc:docMk/>
            <pc:sldMk cId="2308181784" sldId="256"/>
            <ac:picMk id="6" creationId="{A252867A-C84D-400F-B3E7-D1532B488A43}"/>
          </ac:picMkLst>
        </pc:picChg>
      </pc:sldChg>
      <pc:sldChg chg="modSp">
        <pc:chgData name="Bouter, Shifra" userId="S::stbouter@che.nl::cd3e8c1a-fb37-4f3c-bd33-183f95d8b8d2" providerId="AD" clId="Web-{E7760DBA-E4CA-02D0-C525-7DF86E51DDA9}" dt="2019-12-03T08:43:42.559" v="12" actId="20577"/>
        <pc:sldMkLst>
          <pc:docMk/>
          <pc:sldMk cId="4222294932" sldId="258"/>
        </pc:sldMkLst>
        <pc:spChg chg="mod">
          <ac:chgData name="Bouter, Shifra" userId="S::stbouter@che.nl::cd3e8c1a-fb37-4f3c-bd33-183f95d8b8d2" providerId="AD" clId="Web-{E7760DBA-E4CA-02D0-C525-7DF86E51DDA9}" dt="2019-12-03T08:43:42.559" v="12" actId="20577"/>
          <ac:spMkLst>
            <pc:docMk/>
            <pc:sldMk cId="4222294932" sldId="258"/>
            <ac:spMk id="3" creationId="{00000000-0000-0000-0000-000000000000}"/>
          </ac:spMkLst>
        </pc:spChg>
      </pc:sldChg>
      <pc:sldChg chg="modSp">
        <pc:chgData name="Bouter, Shifra" userId="S::stbouter@che.nl::cd3e8c1a-fb37-4f3c-bd33-183f95d8b8d2" providerId="AD" clId="Web-{E7760DBA-E4CA-02D0-C525-7DF86E51DDA9}" dt="2019-12-03T08:45:23.637" v="415" actId="20577"/>
        <pc:sldMkLst>
          <pc:docMk/>
          <pc:sldMk cId="573023115" sldId="261"/>
        </pc:sldMkLst>
        <pc:spChg chg="mod">
          <ac:chgData name="Bouter, Shifra" userId="S::stbouter@che.nl::cd3e8c1a-fb37-4f3c-bd33-183f95d8b8d2" providerId="AD" clId="Web-{E7760DBA-E4CA-02D0-C525-7DF86E51DDA9}" dt="2019-12-03T08:45:23.637" v="415" actId="20577"/>
          <ac:spMkLst>
            <pc:docMk/>
            <pc:sldMk cId="573023115" sldId="261"/>
            <ac:spMk id="3" creationId="{00000000-0000-0000-0000-000000000000}"/>
          </ac:spMkLst>
        </pc:spChg>
      </pc:sldChg>
      <pc:sldChg chg="modSp">
        <pc:chgData name="Bouter, Shifra" userId="S::stbouter@che.nl::cd3e8c1a-fb37-4f3c-bd33-183f95d8b8d2" providerId="AD" clId="Web-{E7760DBA-E4CA-02D0-C525-7DF86E51DDA9}" dt="2019-12-03T08:46:05.419" v="475" actId="20577"/>
        <pc:sldMkLst>
          <pc:docMk/>
          <pc:sldMk cId="1564433185" sldId="262"/>
        </pc:sldMkLst>
        <pc:spChg chg="mod">
          <ac:chgData name="Bouter, Shifra" userId="S::stbouter@che.nl::cd3e8c1a-fb37-4f3c-bd33-183f95d8b8d2" providerId="AD" clId="Web-{E7760DBA-E4CA-02D0-C525-7DF86E51DDA9}" dt="2019-12-03T08:46:05.419" v="475" actId="20577"/>
          <ac:spMkLst>
            <pc:docMk/>
            <pc:sldMk cId="1564433185" sldId="262"/>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nl-NL"/>
              <a:t>Klik om de stijl te bewerken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12/3/2019</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‹nr.›</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nl-NL"/>
              <a:t>Klik om de stijl te bewerken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ncho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nl-NL"/>
              <a:t>Klik om de stijl te bewerken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Date Placeholder 3"/>
          <p:cNvSpPr>
            <a:spLocks noGrp="1"/>
          </p:cNvSpPr>
          <p:nvPr>
            <p:ph type="dt" sz="half" idx="10"/>
          </p:nvPr>
        </p:nvSpPr>
        <p:spPr/>
        <p:txBody>
          <a:bodyPr/>
          <a:lstStyle/>
          <a:p>
            <a:fld id="{48A87A34-81AB-432B-8DAE-1953F412C126}" type="datetimeFigureOut">
              <a:rPr lang="en-US" dirty="0"/>
              <a:t>12/3/2019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‹nr.›</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nl-NL"/>
              <a:t>Klik om de stijl te bewerken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nl-NL"/>
              <a:t>Klik om de stijl te bewerken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Content Placeholder 3"/>
          <p:cNvSpPr>
            <a:spLocks noGrp="1"/>
          </p:cNvSpPr>
          <p:nvPr>
            <p:ph sz="half" idx="2"/>
          </p:nvPr>
        </p:nvSpPr>
        <p:spPr>
          <a:xfrm>
            <a:off x="1447191" y="2824269"/>
            <a:ext cx="4645152" cy="2644457"/>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Content Placeholder 5"/>
          <p:cNvSpPr>
            <a:spLocks noGrp="1"/>
          </p:cNvSpPr>
          <p:nvPr>
            <p:ph sz="quarter" idx="4"/>
          </p:nvPr>
        </p:nvSpPr>
        <p:spPr>
          <a:xfrm>
            <a:off x="6412362" y="2821491"/>
            <a:ext cx="4645152" cy="2637371"/>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12/3/2019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‹nr.›</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12/3/2019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‹nr.›</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12/3/2019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nl-NL"/>
              <a:t>Klik om de stijl te bewerken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p:txBody>
          <a:bodyPr/>
          <a:lstStyle/>
          <a:p>
            <a:fld id="{48A87A34-81AB-432B-8DAE-1953F412C126}" type="datetimeFigureOut">
              <a:rPr lang="en-US" dirty="0"/>
              <a:t>12/3/2019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nl-NL"/>
              <a:t>Klik om de stijl te bewerken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12/3/2019</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‹nr.›</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nl-NL"/>
              <a:t>Klik om de stijl te bewerken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12/3/2019</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‹nr.›</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nl-NL" dirty="0"/>
              <a:t>Advies rapport schrijven</a:t>
            </a:r>
            <a:endParaRPr lang="nl-NL" sz="2400" dirty="0"/>
          </a:p>
        </p:txBody>
      </p:sp>
      <p:sp>
        <p:nvSpPr>
          <p:cNvPr id="3" name="Ondertitel 2"/>
          <p:cNvSpPr>
            <a:spLocks noGrp="1"/>
          </p:cNvSpPr>
          <p:nvPr>
            <p:ph type="subTitle" idx="1"/>
          </p:nvPr>
        </p:nvSpPr>
        <p:spPr/>
        <p:txBody>
          <a:bodyPr/>
          <a:lstStyle/>
          <a:p>
            <a:r>
              <a:rPr lang="nl-NL" dirty="0"/>
              <a:t>Martin te Lintel </a:t>
            </a:r>
            <a:r>
              <a:rPr lang="nl-NL" dirty="0" err="1"/>
              <a:t>hekkert</a:t>
            </a:r>
            <a:endParaRPr lang="nl-NL" dirty="0"/>
          </a:p>
        </p:txBody>
      </p:sp>
      <p:pic>
        <p:nvPicPr>
          <p:cNvPr id="4" name="Afbeelding 4" descr="Afbeelding met tekening&#10;&#10;Beschrijving is gegenereerd met zeer hoge betrouwbaarheid">
            <a:extLst>
              <a:ext uri="{FF2B5EF4-FFF2-40B4-BE49-F238E27FC236}">
                <a16:creationId xmlns:a16="http://schemas.microsoft.com/office/drawing/2014/main" id="{95420C85-BA7C-4D27-B946-469F61C4C6C8}"/>
              </a:ext>
            </a:extLst>
          </p:cNvPr>
          <p:cNvPicPr>
            <a:picLocks noChangeAspect="1"/>
          </p:cNvPicPr>
          <p:nvPr/>
        </p:nvPicPr>
        <p:blipFill>
          <a:blip r:embed="rId2"/>
          <a:stretch>
            <a:fillRect/>
          </a:stretch>
        </p:blipFill>
        <p:spPr>
          <a:xfrm>
            <a:off x="9814646" y="4755573"/>
            <a:ext cx="2105025" cy="1104900"/>
          </a:xfrm>
          <a:prstGeom prst="rect">
            <a:avLst/>
          </a:prstGeom>
        </p:spPr>
      </p:pic>
      <p:pic>
        <p:nvPicPr>
          <p:cNvPr id="6" name="Afbeelding 6">
            <a:extLst>
              <a:ext uri="{FF2B5EF4-FFF2-40B4-BE49-F238E27FC236}">
                <a16:creationId xmlns:a16="http://schemas.microsoft.com/office/drawing/2014/main" id="{A252867A-C84D-400F-B3E7-D1532B488A43}"/>
              </a:ext>
            </a:extLst>
          </p:cNvPr>
          <p:cNvPicPr>
            <a:picLocks noChangeAspect="1"/>
          </p:cNvPicPr>
          <p:nvPr/>
        </p:nvPicPr>
        <p:blipFill>
          <a:blip r:embed="rId3"/>
          <a:stretch>
            <a:fillRect/>
          </a:stretch>
        </p:blipFill>
        <p:spPr>
          <a:xfrm>
            <a:off x="222717" y="5461187"/>
            <a:ext cx="1114425" cy="400050"/>
          </a:xfrm>
          <a:prstGeom prst="rect">
            <a:avLst/>
          </a:prstGeom>
        </p:spPr>
      </p:pic>
    </p:spTree>
    <p:extLst>
      <p:ext uri="{BB962C8B-B14F-4D97-AF65-F5344CB8AC3E}">
        <p14:creationId xmlns:p14="http://schemas.microsoft.com/office/powerpoint/2010/main" val="23081817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Correcte opbouw van een adviesrapport</a:t>
            </a:r>
            <a:br>
              <a:rPr lang="nl-NL" dirty="0"/>
            </a:br>
            <a:endParaRPr lang="nl-NL" dirty="0"/>
          </a:p>
        </p:txBody>
      </p:sp>
      <p:sp>
        <p:nvSpPr>
          <p:cNvPr id="3" name="Tijdelijke aanduiding voor inhoud 2"/>
          <p:cNvSpPr>
            <a:spLocks noGrp="1"/>
          </p:cNvSpPr>
          <p:nvPr>
            <p:ph idx="1"/>
          </p:nvPr>
        </p:nvSpPr>
        <p:spPr>
          <a:xfrm>
            <a:off x="1451579" y="1371600"/>
            <a:ext cx="9603275" cy="4467497"/>
          </a:xfrm>
        </p:spPr>
        <p:txBody>
          <a:bodyPr>
            <a:noAutofit/>
          </a:bodyPr>
          <a:lstStyle/>
          <a:p>
            <a:r>
              <a:rPr lang="nl-NL" dirty="0"/>
              <a:t>Voorblad</a:t>
            </a:r>
          </a:p>
          <a:p>
            <a:r>
              <a:rPr lang="nl-NL" dirty="0"/>
              <a:t>Managementsamenvatting</a:t>
            </a:r>
          </a:p>
          <a:p>
            <a:r>
              <a:rPr lang="nl-NL" dirty="0"/>
              <a:t>Inhoudsopgave</a:t>
            </a:r>
          </a:p>
          <a:p>
            <a:r>
              <a:rPr lang="nl-NL" dirty="0"/>
              <a:t>Inleiding (aanleiding en onderzoeksvraag)</a:t>
            </a:r>
          </a:p>
          <a:p>
            <a:r>
              <a:rPr lang="nl-NL" dirty="0"/>
              <a:t>Onderzoek (methode, resultaten, conclusies)</a:t>
            </a:r>
          </a:p>
          <a:p>
            <a:r>
              <a:rPr lang="nl-NL" dirty="0"/>
              <a:t>Alternatieven</a:t>
            </a:r>
          </a:p>
          <a:p>
            <a:r>
              <a:rPr lang="nl-NL" dirty="0"/>
              <a:t>Advies</a:t>
            </a:r>
          </a:p>
          <a:p>
            <a:r>
              <a:rPr lang="nl-NL" dirty="0"/>
              <a:t>Literatuurlijst</a:t>
            </a:r>
          </a:p>
          <a:p>
            <a:r>
              <a:rPr lang="nl-NL" dirty="0"/>
              <a:t>Bijlagen</a:t>
            </a:r>
          </a:p>
        </p:txBody>
      </p:sp>
    </p:spTree>
    <p:extLst>
      <p:ext uri="{BB962C8B-B14F-4D97-AF65-F5344CB8AC3E}">
        <p14:creationId xmlns:p14="http://schemas.microsoft.com/office/powerpoint/2010/main" val="546281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Managementsamenvatting</a:t>
            </a:r>
          </a:p>
        </p:txBody>
      </p:sp>
      <p:sp>
        <p:nvSpPr>
          <p:cNvPr id="3" name="Tijdelijke aanduiding voor inhoud 2"/>
          <p:cNvSpPr>
            <a:spLocks noGrp="1"/>
          </p:cNvSpPr>
          <p:nvPr>
            <p:ph idx="1"/>
          </p:nvPr>
        </p:nvSpPr>
        <p:spPr/>
        <p:txBody>
          <a:bodyPr>
            <a:normAutofit lnSpcReduction="10000"/>
          </a:bodyPr>
          <a:lstStyle/>
          <a:p>
            <a:r>
              <a:rPr lang="nl-NL" dirty="0"/>
              <a:t>Is eigenlijk gewoon een samenvatting. (zou je voor het management een andere samenvatting schrijven dan voor een beroepsgenoot?)</a:t>
            </a:r>
          </a:p>
          <a:p>
            <a:r>
              <a:rPr lang="nl-NL" dirty="0"/>
              <a:t>Geef de belangrijkste elementen: </a:t>
            </a:r>
          </a:p>
          <a:p>
            <a:pPr lvl="1"/>
            <a:r>
              <a:rPr lang="nl-NL" dirty="0"/>
              <a:t>Probleemstelling, vraag en doelstelling</a:t>
            </a:r>
          </a:p>
          <a:p>
            <a:pPr lvl="1"/>
            <a:r>
              <a:rPr lang="nl-NL" dirty="0"/>
              <a:t>Methode van onderzoek?</a:t>
            </a:r>
          </a:p>
          <a:p>
            <a:pPr lvl="1"/>
            <a:r>
              <a:rPr lang="nl-NL" dirty="0"/>
              <a:t>Belangrijkste resultaten</a:t>
            </a:r>
          </a:p>
          <a:p>
            <a:pPr lvl="1"/>
            <a:r>
              <a:rPr lang="nl-NL" dirty="0"/>
              <a:t>Conclusie</a:t>
            </a:r>
          </a:p>
          <a:p>
            <a:pPr lvl="1"/>
            <a:r>
              <a:rPr lang="nl-NL" dirty="0"/>
              <a:t>Aanbeveling, ofwel wat is het advies.</a:t>
            </a:r>
          </a:p>
          <a:p>
            <a:pPr lvl="1"/>
            <a:r>
              <a:rPr lang="nl-NL" dirty="0"/>
              <a:t>Misschien de afweging die je gemaakt hebt</a:t>
            </a:r>
          </a:p>
        </p:txBody>
      </p:sp>
    </p:spTree>
    <p:extLst>
      <p:ext uri="{BB962C8B-B14F-4D97-AF65-F5344CB8AC3E}">
        <p14:creationId xmlns:p14="http://schemas.microsoft.com/office/powerpoint/2010/main" val="4222294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Inleiding (aanleiding en onderzoeksvraag)</a:t>
            </a:r>
            <a:br>
              <a:rPr lang="nl-NL" dirty="0"/>
            </a:br>
            <a:endParaRPr lang="nl-NL" dirty="0"/>
          </a:p>
        </p:txBody>
      </p:sp>
      <p:sp>
        <p:nvSpPr>
          <p:cNvPr id="3" name="Tijdelijke aanduiding voor inhoud 2"/>
          <p:cNvSpPr>
            <a:spLocks noGrp="1"/>
          </p:cNvSpPr>
          <p:nvPr>
            <p:ph idx="1"/>
          </p:nvPr>
        </p:nvSpPr>
        <p:spPr/>
        <p:txBody>
          <a:bodyPr>
            <a:normAutofit lnSpcReduction="10000"/>
          </a:bodyPr>
          <a:lstStyle/>
          <a:p>
            <a:r>
              <a:rPr lang="nl-NL" dirty="0"/>
              <a:t>Zorg dat je een goed lopend geheel hebt, dus een logische redenering, waarbij je niet te veel zijpaden te uitvoerig bewandelt.</a:t>
            </a:r>
          </a:p>
          <a:p>
            <a:r>
              <a:rPr lang="nl-NL" dirty="0"/>
              <a:t>Trechter van macro naar micro.</a:t>
            </a:r>
          </a:p>
          <a:p>
            <a:r>
              <a:rPr lang="nl-NL" dirty="0"/>
              <a:t>Zorg voor een eenduidige vraagstelling en stel die zo nodig nog bij.</a:t>
            </a:r>
          </a:p>
          <a:p>
            <a:r>
              <a:rPr lang="nl-NL" dirty="0"/>
              <a:t>Zorg dat de deelvragen (als je die hebt gebruikt) goed passen en dekkend zijn voor de hoofdvraag.</a:t>
            </a:r>
          </a:p>
          <a:p>
            <a:r>
              <a:rPr lang="nl-NL" dirty="0"/>
              <a:t>Zorg dat je doelstelling rechtstreeks verbonden is met je hoofdvraag, dus daar niet van afwijkt. Beoordeel wat er met dit onderzoek bereikt wordt.</a:t>
            </a:r>
          </a:p>
        </p:txBody>
      </p:sp>
    </p:spTree>
    <p:extLst>
      <p:ext uri="{BB962C8B-B14F-4D97-AF65-F5344CB8AC3E}">
        <p14:creationId xmlns:p14="http://schemas.microsoft.com/office/powerpoint/2010/main" val="2523705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Onderzoek (methode, resultaten, conclusies)</a:t>
            </a:r>
            <a:br>
              <a:rPr lang="nl-NL" dirty="0"/>
            </a:br>
            <a:endParaRPr lang="nl-NL" dirty="0"/>
          </a:p>
        </p:txBody>
      </p:sp>
      <p:sp>
        <p:nvSpPr>
          <p:cNvPr id="3" name="Tijdelijke aanduiding voor inhoud 2"/>
          <p:cNvSpPr>
            <a:spLocks noGrp="1"/>
          </p:cNvSpPr>
          <p:nvPr>
            <p:ph idx="1"/>
          </p:nvPr>
        </p:nvSpPr>
        <p:spPr>
          <a:xfrm>
            <a:off x="1451579" y="2015732"/>
            <a:ext cx="9603275" cy="3862554"/>
          </a:xfrm>
        </p:spPr>
        <p:txBody>
          <a:bodyPr>
            <a:normAutofit fontScale="92500" lnSpcReduction="20000"/>
          </a:bodyPr>
          <a:lstStyle/>
          <a:p>
            <a:r>
              <a:rPr lang="nl-NL" sz="2400" dirty="0"/>
              <a:t>Methode literatuurstudie met daarin:</a:t>
            </a:r>
          </a:p>
          <a:p>
            <a:endParaRPr lang="nl-NL" sz="2400" dirty="0"/>
          </a:p>
          <a:p>
            <a:endParaRPr lang="nl-NL" sz="2400" dirty="0"/>
          </a:p>
          <a:p>
            <a:endParaRPr lang="nl-NL" sz="2400" dirty="0"/>
          </a:p>
          <a:p>
            <a:endParaRPr lang="nl-NL" sz="2400" dirty="0"/>
          </a:p>
          <a:p>
            <a:r>
              <a:rPr lang="nl-NL" sz="2400" dirty="0"/>
              <a:t>Resultaten, </a:t>
            </a:r>
            <a:r>
              <a:rPr lang="nl-NL" sz="1900" dirty="0"/>
              <a:t>maak een goed opgebouwde tekst waarin je weergeeft wat er is gevonden vanuit de literatuur.</a:t>
            </a:r>
          </a:p>
          <a:p>
            <a:r>
              <a:rPr lang="nl-NL" sz="2400" dirty="0"/>
              <a:t>Conclusie. </a:t>
            </a:r>
            <a:r>
              <a:rPr lang="nl-NL" sz="1800" dirty="0"/>
              <a:t>Wat is het antwoord op de hoofdvraag in ongeveer ¾ A4-tje. En tot welk (voorlopig) advies leidt dit? Dit laatste kun je hier ook nog achterwege laten.</a:t>
            </a:r>
            <a:endParaRPr lang="nl-NL" sz="2400" dirty="0"/>
          </a:p>
          <a:p>
            <a:endParaRPr lang="nl-NL" sz="1900" dirty="0"/>
          </a:p>
        </p:txBody>
      </p:sp>
      <p:pic>
        <p:nvPicPr>
          <p:cNvPr id="4" name="Afbeelding 3"/>
          <p:cNvPicPr>
            <a:picLocks noChangeAspect="1"/>
          </p:cNvPicPr>
          <p:nvPr/>
        </p:nvPicPr>
        <p:blipFill>
          <a:blip r:embed="rId2"/>
          <a:stretch>
            <a:fillRect/>
          </a:stretch>
        </p:blipFill>
        <p:spPr>
          <a:xfrm>
            <a:off x="2249090" y="2593775"/>
            <a:ext cx="7693819" cy="1670449"/>
          </a:xfrm>
          <a:prstGeom prst="rect">
            <a:avLst/>
          </a:prstGeom>
        </p:spPr>
      </p:pic>
    </p:spTree>
    <p:extLst>
      <p:ext uri="{BB962C8B-B14F-4D97-AF65-F5344CB8AC3E}">
        <p14:creationId xmlns:p14="http://schemas.microsoft.com/office/powerpoint/2010/main" val="2198696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Alternatieven</a:t>
            </a:r>
          </a:p>
        </p:txBody>
      </p:sp>
      <p:sp>
        <p:nvSpPr>
          <p:cNvPr id="3" name="Tijdelijke aanduiding voor inhoud 2"/>
          <p:cNvSpPr>
            <a:spLocks noGrp="1"/>
          </p:cNvSpPr>
          <p:nvPr>
            <p:ph idx="1"/>
          </p:nvPr>
        </p:nvSpPr>
        <p:spPr>
          <a:xfrm>
            <a:off x="1451579" y="2015732"/>
            <a:ext cx="9603275" cy="3849491"/>
          </a:xfrm>
        </p:spPr>
        <p:txBody>
          <a:bodyPr>
            <a:normAutofit/>
          </a:bodyPr>
          <a:lstStyle/>
          <a:p>
            <a:r>
              <a:rPr lang="nl-NL" dirty="0"/>
              <a:t>Uit de literatuur blijkt dat er verschillende oplossingsmogelijkheden zijn, oftewel verschillende alternatieven.</a:t>
            </a:r>
          </a:p>
          <a:p>
            <a:r>
              <a:rPr lang="nl-NL" dirty="0"/>
              <a:t>In dit hoofdstuk bespreek je per alternatief de voor- en nadelen. Je benoemt de haalbaarheid, wat er dan voor nodig is en waarom je verwacht dat het wel of niet een passende oplossing is voor jouw praktijkprobleem. </a:t>
            </a:r>
          </a:p>
        </p:txBody>
      </p:sp>
    </p:spTree>
    <p:extLst>
      <p:ext uri="{BB962C8B-B14F-4D97-AF65-F5344CB8AC3E}">
        <p14:creationId xmlns:p14="http://schemas.microsoft.com/office/powerpoint/2010/main" val="573023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Advies</a:t>
            </a:r>
            <a:br>
              <a:rPr lang="nl-NL" dirty="0"/>
            </a:br>
            <a:endParaRPr lang="nl-NL" dirty="0"/>
          </a:p>
        </p:txBody>
      </p:sp>
      <p:sp>
        <p:nvSpPr>
          <p:cNvPr id="3" name="Tijdelijke aanduiding voor inhoud 2"/>
          <p:cNvSpPr>
            <a:spLocks noGrp="1"/>
          </p:cNvSpPr>
          <p:nvPr>
            <p:ph idx="1"/>
          </p:nvPr>
        </p:nvSpPr>
        <p:spPr/>
        <p:txBody>
          <a:bodyPr/>
          <a:lstStyle/>
          <a:p>
            <a:r>
              <a:rPr lang="nl-NL" dirty="0"/>
              <a:t>In dit hoofdstuk geef je jouw uiteindelijke advies. Dit kan ook zijn, dat er meer onderzoek nodig is. Als bijvoorbeeld niet duidelijk is of rapporteren aan het bed leidt tot meer eigen regie, dan kan het een aanbeveling zijn om dat in een pilot te gaan onderzoeken.</a:t>
            </a:r>
          </a:p>
          <a:p>
            <a:r>
              <a:rPr lang="nl-NL" dirty="0"/>
              <a:t>Verder kun je ook aanbevelen hoe dit geïmplementeerd moet worden. </a:t>
            </a:r>
          </a:p>
        </p:txBody>
      </p:sp>
    </p:spTree>
    <p:extLst>
      <p:ext uri="{BB962C8B-B14F-4D97-AF65-F5344CB8AC3E}">
        <p14:creationId xmlns:p14="http://schemas.microsoft.com/office/powerpoint/2010/main" val="156443318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17ED19D629A3E49B599267CC68CAA35" ma:contentTypeVersion="8" ma:contentTypeDescription="Een nieuw document maken." ma:contentTypeScope="" ma:versionID="745461abc17b115dd98595ddee422454">
  <xsd:schema xmlns:xsd="http://www.w3.org/2001/XMLSchema" xmlns:xs="http://www.w3.org/2001/XMLSchema" xmlns:p="http://schemas.microsoft.com/office/2006/metadata/properties" xmlns:ns2="a284eca8-df5a-4e7b-8fbc-44c7dbd08b93" targetNamespace="http://schemas.microsoft.com/office/2006/metadata/properties" ma:root="true" ma:fieldsID="b15bab0578a0532c38e9b1d52839a43a" ns2:_="">
    <xsd:import namespace="a284eca8-df5a-4e7b-8fbc-44c7dbd08b9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84eca8-df5a-4e7b-8fbc-44c7dbd08b9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8F4DF7A-1F66-4E59-99B1-AAC1D4924278}">
  <ds:schemaRefs>
    <ds:schemaRef ds:uri="http://schemas.microsoft.com/sharepoint/v3/contenttype/forms"/>
  </ds:schemaRefs>
</ds:datastoreItem>
</file>

<file path=customXml/itemProps2.xml><?xml version="1.0" encoding="utf-8"?>
<ds:datastoreItem xmlns:ds="http://schemas.openxmlformats.org/officeDocument/2006/customXml" ds:itemID="{889668AD-9132-4495-95CC-BFA3BB0B1DC8}"/>
</file>

<file path=customXml/itemProps3.xml><?xml version="1.0" encoding="utf-8"?>
<ds:datastoreItem xmlns:ds="http://schemas.openxmlformats.org/officeDocument/2006/customXml" ds:itemID="{18B1D736-D8E5-4AD6-8C2B-871984B979FD}">
  <ds:schemaRefs>
    <ds:schemaRef ds:uri="http://schemas.microsoft.com/office/2006/metadata/properties"/>
    <ds:schemaRef ds:uri="http://schemas.microsoft.com/office/infopath/2007/PartnerControls"/>
    <ds:schemaRef ds:uri="http://purl.org/dc/terms/"/>
    <ds:schemaRef ds:uri="276f9eee-8b93-4ca3-a770-16e201a33b52"/>
    <ds:schemaRef ds:uri="http://schemas.microsoft.com/office/2006/documentManagement/types"/>
    <ds:schemaRef ds:uri="http://schemas.openxmlformats.org/package/2006/metadata/core-properties"/>
    <ds:schemaRef ds:uri="http://purl.org/dc/elements/1.1/"/>
    <ds:schemaRef ds:uri="16272f22-747c-4979-88da-aa2e3e29bfea"/>
    <ds:schemaRef ds:uri="http://www.w3.org/XML/1998/namespace"/>
    <ds:schemaRef ds:uri="http://purl.org/dc/dcmitype/"/>
    <ds:schemaRef ds:uri="4e68b928-1a3d-4e3a-a879-99b9b4245a81"/>
  </ds:schemaRefs>
</ds:datastoreItem>
</file>

<file path=docProps/app.xml><?xml version="1.0" encoding="utf-8"?>
<Properties xmlns="http://schemas.openxmlformats.org/officeDocument/2006/extended-properties" xmlns:vt="http://schemas.openxmlformats.org/officeDocument/2006/docPropsVTypes">
  <Template>TM10001114[[fn=Galerie]]</Template>
  <TotalTime>93</TotalTime>
  <Words>484</Words>
  <Application>Microsoft Office PowerPoint</Application>
  <PresentationFormat>Breedbeeld</PresentationFormat>
  <Paragraphs>41</Paragraphs>
  <Slides>7</Slides>
  <Notes>0</Notes>
  <HiddenSlides>0</HiddenSlides>
  <MMClips>0</MMClips>
  <ScaleCrop>false</ScaleCrop>
  <HeadingPairs>
    <vt:vector size="4" baseType="variant">
      <vt:variant>
        <vt:lpstr>Thema</vt:lpstr>
      </vt:variant>
      <vt:variant>
        <vt:i4>1</vt:i4>
      </vt:variant>
      <vt:variant>
        <vt:lpstr>Diatitels</vt:lpstr>
      </vt:variant>
      <vt:variant>
        <vt:i4>7</vt:i4>
      </vt:variant>
    </vt:vector>
  </HeadingPairs>
  <TitlesOfParts>
    <vt:vector size="8" baseType="lpstr">
      <vt:lpstr>Gallery</vt:lpstr>
      <vt:lpstr>Advies rapport schrijven</vt:lpstr>
      <vt:lpstr>Correcte opbouw van een adviesrapport </vt:lpstr>
      <vt:lpstr>Managementsamenvatting</vt:lpstr>
      <vt:lpstr>Inleiding (aanleiding en onderzoeksvraag) </vt:lpstr>
      <vt:lpstr>Onderzoek (methode, resultaten, conclusies) </vt:lpstr>
      <vt:lpstr>Alternatieven</vt:lpstr>
      <vt:lpstr>Advies </vt:lpstr>
    </vt:vector>
  </TitlesOfParts>
  <Company>Christelijke Hogeschool Ede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Het schrijven van een adviesrapport</dc:title>
  <dc:creator>Lintel Hekkert te, Martin</dc:creator>
  <cp:lastModifiedBy>Oversluizen - van Rijn, Nellie</cp:lastModifiedBy>
  <cp:revision>44</cp:revision>
  <dcterms:created xsi:type="dcterms:W3CDTF">2019-06-25T10:18:37Z</dcterms:created>
  <dcterms:modified xsi:type="dcterms:W3CDTF">2019-12-03T08:46:05Z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0x010100817ED19D629A3E49B599267CC68CAA35</vt:lpwstr>
  </property>
</Properties>
</file>